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3"/>
  </p:notesMasterIdLst>
  <p:sldIdLst>
    <p:sldId id="257" r:id="rId2"/>
    <p:sldId id="258" r:id="rId3"/>
    <p:sldId id="271" r:id="rId4"/>
    <p:sldId id="260" r:id="rId5"/>
    <p:sldId id="272" r:id="rId6"/>
    <p:sldId id="270" r:id="rId7"/>
    <p:sldId id="266" r:id="rId8"/>
    <p:sldId id="259" r:id="rId9"/>
    <p:sldId id="273" r:id="rId10"/>
    <p:sldId id="276" r:id="rId11"/>
    <p:sldId id="277" r:id="rId12"/>
    <p:sldId id="263" r:id="rId13"/>
    <p:sldId id="278" r:id="rId14"/>
    <p:sldId id="262" r:id="rId15"/>
    <p:sldId id="279" r:id="rId16"/>
    <p:sldId id="261" r:id="rId17"/>
    <p:sldId id="281" r:id="rId18"/>
    <p:sldId id="280" r:id="rId19"/>
    <p:sldId id="282" r:id="rId20"/>
    <p:sldId id="268" r:id="rId21"/>
    <p:sldId id="28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ACB6"/>
    <a:srgbClr val="00F0F3"/>
    <a:srgbClr val="07AC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/>
    <p:restoredTop sz="94615"/>
  </p:normalViewPr>
  <p:slideViewPr>
    <p:cSldViewPr snapToGrid="0">
      <p:cViewPr varScale="1">
        <p:scale>
          <a:sx n="102" d="100"/>
          <a:sy n="102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E8A293-5E2D-434E-AB71-3C0782E9F63C}" type="doc">
      <dgm:prSet loTypeId="urn:microsoft.com/office/officeart/2005/8/layout/vProcess5" loCatId="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9219DD8-CA25-474D-A306-1089A8A968ED}">
      <dgm:prSet phldrT="[Text]"/>
      <dgm:spPr/>
      <dgm:t>
        <a:bodyPr/>
        <a:lstStyle/>
        <a:p>
          <a:r>
            <a:rPr lang="en-US" dirty="0"/>
            <a:t>MODEL SELECTION</a:t>
          </a:r>
        </a:p>
      </dgm:t>
    </dgm:pt>
    <dgm:pt modelId="{EA5EE98E-7D22-6B41-8839-F6BCA4AB538C}" type="parTrans" cxnId="{852A2737-A595-2841-85AF-44B591A8A4A3}">
      <dgm:prSet/>
      <dgm:spPr/>
      <dgm:t>
        <a:bodyPr/>
        <a:lstStyle/>
        <a:p>
          <a:endParaRPr lang="en-US"/>
        </a:p>
      </dgm:t>
    </dgm:pt>
    <dgm:pt modelId="{A019017F-073C-364A-A4DE-1D5159E913EB}" type="sibTrans" cxnId="{852A2737-A595-2841-85AF-44B591A8A4A3}">
      <dgm:prSet/>
      <dgm:spPr/>
      <dgm:t>
        <a:bodyPr/>
        <a:lstStyle/>
        <a:p>
          <a:endParaRPr lang="en-US"/>
        </a:p>
      </dgm:t>
    </dgm:pt>
    <dgm:pt modelId="{15170AB3-325A-0F48-A0D4-CA8FBAA6A538}">
      <dgm:prSet phldrT="[Text]"/>
      <dgm:spPr/>
      <dgm:t>
        <a:bodyPr/>
        <a:lstStyle/>
        <a:p>
          <a:r>
            <a:rPr lang="en-US" dirty="0"/>
            <a:t>MODEL EVALUATION</a:t>
          </a:r>
        </a:p>
      </dgm:t>
    </dgm:pt>
    <dgm:pt modelId="{17FCA31F-1F16-794E-B950-11B19EC52FF7}" type="parTrans" cxnId="{E42BF620-DFCA-B04F-9111-2F0DA1CC4C06}">
      <dgm:prSet/>
      <dgm:spPr/>
      <dgm:t>
        <a:bodyPr/>
        <a:lstStyle/>
        <a:p>
          <a:endParaRPr lang="en-US"/>
        </a:p>
      </dgm:t>
    </dgm:pt>
    <dgm:pt modelId="{BC215183-94CD-5846-AF8E-507D7969253B}" type="sibTrans" cxnId="{E42BF620-DFCA-B04F-9111-2F0DA1CC4C06}">
      <dgm:prSet/>
      <dgm:spPr/>
      <dgm:t>
        <a:bodyPr/>
        <a:lstStyle/>
        <a:p>
          <a:endParaRPr lang="en-US"/>
        </a:p>
      </dgm:t>
    </dgm:pt>
    <dgm:pt modelId="{FA9D791A-8874-3343-A1D0-17CC40AFA3A9}">
      <dgm:prSet phldrT="[Text]"/>
      <dgm:spPr/>
      <dgm:t>
        <a:bodyPr/>
        <a:lstStyle/>
        <a:p>
          <a:r>
            <a:rPr lang="en-US" dirty="0"/>
            <a:t>HANDLING IMBALANCED DATA</a:t>
          </a:r>
        </a:p>
      </dgm:t>
    </dgm:pt>
    <dgm:pt modelId="{DA67F557-BE54-DA49-8A73-7FC59253C0B3}" type="parTrans" cxnId="{1B164096-9593-FD4B-ABBC-FA82AE4DC5F9}">
      <dgm:prSet/>
      <dgm:spPr/>
      <dgm:t>
        <a:bodyPr/>
        <a:lstStyle/>
        <a:p>
          <a:endParaRPr lang="en-US"/>
        </a:p>
      </dgm:t>
    </dgm:pt>
    <dgm:pt modelId="{9F68719F-A5A6-754A-9DC7-323327DCE619}" type="sibTrans" cxnId="{1B164096-9593-FD4B-ABBC-FA82AE4DC5F9}">
      <dgm:prSet/>
      <dgm:spPr/>
      <dgm:t>
        <a:bodyPr/>
        <a:lstStyle/>
        <a:p>
          <a:endParaRPr lang="en-US"/>
        </a:p>
      </dgm:t>
    </dgm:pt>
    <dgm:pt modelId="{28672DC0-E191-F442-A398-BA32FA2E62C3}">
      <dgm:prSet phldrT="[Text]"/>
      <dgm:spPr/>
      <dgm:t>
        <a:bodyPr/>
        <a:lstStyle/>
        <a:p>
          <a:r>
            <a:rPr lang="en-US" dirty="0"/>
            <a:t>FEATURE SELECTION</a:t>
          </a:r>
        </a:p>
      </dgm:t>
    </dgm:pt>
    <dgm:pt modelId="{B3BE79CB-E2C3-8841-86C8-4A5A1D7A3C84}" type="parTrans" cxnId="{A9B5CFC2-E017-6B4F-8B22-519B47D2FF5F}">
      <dgm:prSet/>
      <dgm:spPr/>
      <dgm:t>
        <a:bodyPr/>
        <a:lstStyle/>
        <a:p>
          <a:endParaRPr lang="en-US"/>
        </a:p>
      </dgm:t>
    </dgm:pt>
    <dgm:pt modelId="{67C762ED-5E8F-1241-AD2A-F3F1A6DEDB90}" type="sibTrans" cxnId="{A9B5CFC2-E017-6B4F-8B22-519B47D2FF5F}">
      <dgm:prSet/>
      <dgm:spPr/>
      <dgm:t>
        <a:bodyPr/>
        <a:lstStyle/>
        <a:p>
          <a:endParaRPr lang="en-US"/>
        </a:p>
      </dgm:t>
    </dgm:pt>
    <dgm:pt modelId="{9457AEE1-0576-1C49-ABAC-A689C91250C2}" type="pres">
      <dgm:prSet presAssocID="{46E8A293-5E2D-434E-AB71-3C0782E9F63C}" presName="outerComposite" presStyleCnt="0">
        <dgm:presLayoutVars>
          <dgm:chMax val="5"/>
          <dgm:dir/>
          <dgm:resizeHandles val="exact"/>
        </dgm:presLayoutVars>
      </dgm:prSet>
      <dgm:spPr/>
    </dgm:pt>
    <dgm:pt modelId="{E17C4B5D-B9C1-FE41-AD93-A1BD64F771DE}" type="pres">
      <dgm:prSet presAssocID="{46E8A293-5E2D-434E-AB71-3C0782E9F63C}" presName="dummyMaxCanvas" presStyleCnt="0">
        <dgm:presLayoutVars/>
      </dgm:prSet>
      <dgm:spPr/>
    </dgm:pt>
    <dgm:pt modelId="{06DA091F-F313-EA4A-A8D5-7315B8400EA9}" type="pres">
      <dgm:prSet presAssocID="{46E8A293-5E2D-434E-AB71-3C0782E9F63C}" presName="FourNodes_1" presStyleLbl="node1" presStyleIdx="0" presStyleCnt="4">
        <dgm:presLayoutVars>
          <dgm:bulletEnabled val="1"/>
        </dgm:presLayoutVars>
      </dgm:prSet>
      <dgm:spPr/>
    </dgm:pt>
    <dgm:pt modelId="{7774EFA1-CD3B-1645-82D7-CAA28CA7ADA9}" type="pres">
      <dgm:prSet presAssocID="{46E8A293-5E2D-434E-AB71-3C0782E9F63C}" presName="FourNodes_2" presStyleLbl="node1" presStyleIdx="1" presStyleCnt="4">
        <dgm:presLayoutVars>
          <dgm:bulletEnabled val="1"/>
        </dgm:presLayoutVars>
      </dgm:prSet>
      <dgm:spPr/>
    </dgm:pt>
    <dgm:pt modelId="{41C8B534-EFFE-3D4A-A66A-A738BD4778C1}" type="pres">
      <dgm:prSet presAssocID="{46E8A293-5E2D-434E-AB71-3C0782E9F63C}" presName="FourNodes_3" presStyleLbl="node1" presStyleIdx="2" presStyleCnt="4">
        <dgm:presLayoutVars>
          <dgm:bulletEnabled val="1"/>
        </dgm:presLayoutVars>
      </dgm:prSet>
      <dgm:spPr/>
    </dgm:pt>
    <dgm:pt modelId="{9C6B5568-AD7F-3D4E-9010-79E9E267D833}" type="pres">
      <dgm:prSet presAssocID="{46E8A293-5E2D-434E-AB71-3C0782E9F63C}" presName="FourNodes_4" presStyleLbl="node1" presStyleIdx="3" presStyleCnt="4">
        <dgm:presLayoutVars>
          <dgm:bulletEnabled val="1"/>
        </dgm:presLayoutVars>
      </dgm:prSet>
      <dgm:spPr/>
    </dgm:pt>
    <dgm:pt modelId="{93CB528F-C061-E54C-BDDF-AE9C954ED1AC}" type="pres">
      <dgm:prSet presAssocID="{46E8A293-5E2D-434E-AB71-3C0782E9F63C}" presName="FourConn_1-2" presStyleLbl="fgAccFollowNode1" presStyleIdx="0" presStyleCnt="3">
        <dgm:presLayoutVars>
          <dgm:bulletEnabled val="1"/>
        </dgm:presLayoutVars>
      </dgm:prSet>
      <dgm:spPr/>
    </dgm:pt>
    <dgm:pt modelId="{787095B1-D9B0-2A4F-915C-9D3476B337FF}" type="pres">
      <dgm:prSet presAssocID="{46E8A293-5E2D-434E-AB71-3C0782E9F63C}" presName="FourConn_2-3" presStyleLbl="fgAccFollowNode1" presStyleIdx="1" presStyleCnt="3">
        <dgm:presLayoutVars>
          <dgm:bulletEnabled val="1"/>
        </dgm:presLayoutVars>
      </dgm:prSet>
      <dgm:spPr/>
    </dgm:pt>
    <dgm:pt modelId="{C48DFAF8-DA72-DE4B-ADF2-0C8D14103564}" type="pres">
      <dgm:prSet presAssocID="{46E8A293-5E2D-434E-AB71-3C0782E9F63C}" presName="FourConn_3-4" presStyleLbl="fgAccFollowNode1" presStyleIdx="2" presStyleCnt="3">
        <dgm:presLayoutVars>
          <dgm:bulletEnabled val="1"/>
        </dgm:presLayoutVars>
      </dgm:prSet>
      <dgm:spPr/>
    </dgm:pt>
    <dgm:pt modelId="{BD7B17F5-DD70-F140-A7BC-C789A0F7B95E}" type="pres">
      <dgm:prSet presAssocID="{46E8A293-5E2D-434E-AB71-3C0782E9F63C}" presName="FourNodes_1_text" presStyleLbl="node1" presStyleIdx="3" presStyleCnt="4">
        <dgm:presLayoutVars>
          <dgm:bulletEnabled val="1"/>
        </dgm:presLayoutVars>
      </dgm:prSet>
      <dgm:spPr/>
    </dgm:pt>
    <dgm:pt modelId="{3BEB03B0-1BA3-5D40-8359-1EE37D172D81}" type="pres">
      <dgm:prSet presAssocID="{46E8A293-5E2D-434E-AB71-3C0782E9F63C}" presName="FourNodes_2_text" presStyleLbl="node1" presStyleIdx="3" presStyleCnt="4">
        <dgm:presLayoutVars>
          <dgm:bulletEnabled val="1"/>
        </dgm:presLayoutVars>
      </dgm:prSet>
      <dgm:spPr/>
    </dgm:pt>
    <dgm:pt modelId="{4F78E73A-833A-FB42-A26B-5061D3F7E74B}" type="pres">
      <dgm:prSet presAssocID="{46E8A293-5E2D-434E-AB71-3C0782E9F63C}" presName="FourNodes_3_text" presStyleLbl="node1" presStyleIdx="3" presStyleCnt="4">
        <dgm:presLayoutVars>
          <dgm:bulletEnabled val="1"/>
        </dgm:presLayoutVars>
      </dgm:prSet>
      <dgm:spPr/>
    </dgm:pt>
    <dgm:pt modelId="{67C141FB-6EB8-494F-84D6-40542740ACA0}" type="pres">
      <dgm:prSet presAssocID="{46E8A293-5E2D-434E-AB71-3C0782E9F63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66CA804-D22C-7441-8CAF-E9C38240047C}" type="presOf" srcId="{FA9D791A-8874-3343-A1D0-17CC40AFA3A9}" destId="{4F78E73A-833A-FB42-A26B-5061D3F7E74B}" srcOrd="1" destOrd="0" presId="urn:microsoft.com/office/officeart/2005/8/layout/vProcess5"/>
    <dgm:cxn modelId="{90229417-76CD-7E45-8AF1-34D84ACB70D8}" type="presOf" srcId="{FA9D791A-8874-3343-A1D0-17CC40AFA3A9}" destId="{41C8B534-EFFE-3D4A-A66A-A738BD4778C1}" srcOrd="0" destOrd="0" presId="urn:microsoft.com/office/officeart/2005/8/layout/vProcess5"/>
    <dgm:cxn modelId="{986DD41C-BF3F-254F-B25D-D81D1FB55F2E}" type="presOf" srcId="{49219DD8-CA25-474D-A306-1089A8A968ED}" destId="{BD7B17F5-DD70-F140-A7BC-C789A0F7B95E}" srcOrd="1" destOrd="0" presId="urn:microsoft.com/office/officeart/2005/8/layout/vProcess5"/>
    <dgm:cxn modelId="{E42BF620-DFCA-B04F-9111-2F0DA1CC4C06}" srcId="{46E8A293-5E2D-434E-AB71-3C0782E9F63C}" destId="{15170AB3-325A-0F48-A0D4-CA8FBAA6A538}" srcOrd="1" destOrd="0" parTransId="{17FCA31F-1F16-794E-B950-11B19EC52FF7}" sibTransId="{BC215183-94CD-5846-AF8E-507D7969253B}"/>
    <dgm:cxn modelId="{7B0A3821-64C5-2642-92C3-A4E601643D25}" type="presOf" srcId="{15170AB3-325A-0F48-A0D4-CA8FBAA6A538}" destId="{7774EFA1-CD3B-1645-82D7-CAA28CA7ADA9}" srcOrd="0" destOrd="0" presId="urn:microsoft.com/office/officeart/2005/8/layout/vProcess5"/>
    <dgm:cxn modelId="{A670B222-96E9-6D4E-B6D1-F7AC88F1D27B}" type="presOf" srcId="{15170AB3-325A-0F48-A0D4-CA8FBAA6A538}" destId="{3BEB03B0-1BA3-5D40-8359-1EE37D172D81}" srcOrd="1" destOrd="0" presId="urn:microsoft.com/office/officeart/2005/8/layout/vProcess5"/>
    <dgm:cxn modelId="{0BF38A2A-8171-C349-B0DC-1DA2A2875C59}" type="presOf" srcId="{A019017F-073C-364A-A4DE-1D5159E913EB}" destId="{93CB528F-C061-E54C-BDDF-AE9C954ED1AC}" srcOrd="0" destOrd="0" presId="urn:microsoft.com/office/officeart/2005/8/layout/vProcess5"/>
    <dgm:cxn modelId="{00E38D30-C775-104F-AC81-6650837F0DC3}" type="presOf" srcId="{28672DC0-E191-F442-A398-BA32FA2E62C3}" destId="{67C141FB-6EB8-494F-84D6-40542740ACA0}" srcOrd="1" destOrd="0" presId="urn:microsoft.com/office/officeart/2005/8/layout/vProcess5"/>
    <dgm:cxn modelId="{852A2737-A595-2841-85AF-44B591A8A4A3}" srcId="{46E8A293-5E2D-434E-AB71-3C0782E9F63C}" destId="{49219DD8-CA25-474D-A306-1089A8A968ED}" srcOrd="0" destOrd="0" parTransId="{EA5EE98E-7D22-6B41-8839-F6BCA4AB538C}" sibTransId="{A019017F-073C-364A-A4DE-1D5159E913EB}"/>
    <dgm:cxn modelId="{D9DE4B37-A571-2D4B-B211-740FA7012C88}" type="presOf" srcId="{9F68719F-A5A6-754A-9DC7-323327DCE619}" destId="{C48DFAF8-DA72-DE4B-ADF2-0C8D14103564}" srcOrd="0" destOrd="0" presId="urn:microsoft.com/office/officeart/2005/8/layout/vProcess5"/>
    <dgm:cxn modelId="{353C1B48-E36A-E14E-BC20-D3B0BE273205}" type="presOf" srcId="{46E8A293-5E2D-434E-AB71-3C0782E9F63C}" destId="{9457AEE1-0576-1C49-ABAC-A689C91250C2}" srcOrd="0" destOrd="0" presId="urn:microsoft.com/office/officeart/2005/8/layout/vProcess5"/>
    <dgm:cxn modelId="{F1167568-95E7-E845-935E-7D806C4A638A}" type="presOf" srcId="{28672DC0-E191-F442-A398-BA32FA2E62C3}" destId="{9C6B5568-AD7F-3D4E-9010-79E9E267D833}" srcOrd="0" destOrd="0" presId="urn:microsoft.com/office/officeart/2005/8/layout/vProcess5"/>
    <dgm:cxn modelId="{1B164096-9593-FD4B-ABBC-FA82AE4DC5F9}" srcId="{46E8A293-5E2D-434E-AB71-3C0782E9F63C}" destId="{FA9D791A-8874-3343-A1D0-17CC40AFA3A9}" srcOrd="2" destOrd="0" parTransId="{DA67F557-BE54-DA49-8A73-7FC59253C0B3}" sibTransId="{9F68719F-A5A6-754A-9DC7-323327DCE619}"/>
    <dgm:cxn modelId="{A9B5CFC2-E017-6B4F-8B22-519B47D2FF5F}" srcId="{46E8A293-5E2D-434E-AB71-3C0782E9F63C}" destId="{28672DC0-E191-F442-A398-BA32FA2E62C3}" srcOrd="3" destOrd="0" parTransId="{B3BE79CB-E2C3-8841-86C8-4A5A1D7A3C84}" sibTransId="{67C762ED-5E8F-1241-AD2A-F3F1A6DEDB90}"/>
    <dgm:cxn modelId="{7E13F1D6-CC8F-F84E-911A-5FA8994C92DE}" type="presOf" srcId="{49219DD8-CA25-474D-A306-1089A8A968ED}" destId="{06DA091F-F313-EA4A-A8D5-7315B8400EA9}" srcOrd="0" destOrd="0" presId="urn:microsoft.com/office/officeart/2005/8/layout/vProcess5"/>
    <dgm:cxn modelId="{AFCEA7F0-0B61-6B4B-8683-087735724297}" type="presOf" srcId="{BC215183-94CD-5846-AF8E-507D7969253B}" destId="{787095B1-D9B0-2A4F-915C-9D3476B337FF}" srcOrd="0" destOrd="0" presId="urn:microsoft.com/office/officeart/2005/8/layout/vProcess5"/>
    <dgm:cxn modelId="{0E9B7D0F-1A67-9E4F-9FBC-2C72C8D0DE8B}" type="presParOf" srcId="{9457AEE1-0576-1C49-ABAC-A689C91250C2}" destId="{E17C4B5D-B9C1-FE41-AD93-A1BD64F771DE}" srcOrd="0" destOrd="0" presId="urn:microsoft.com/office/officeart/2005/8/layout/vProcess5"/>
    <dgm:cxn modelId="{0C01A930-9D4C-BA47-A800-F49551660FA4}" type="presParOf" srcId="{9457AEE1-0576-1C49-ABAC-A689C91250C2}" destId="{06DA091F-F313-EA4A-A8D5-7315B8400EA9}" srcOrd="1" destOrd="0" presId="urn:microsoft.com/office/officeart/2005/8/layout/vProcess5"/>
    <dgm:cxn modelId="{6FAF5C4C-6073-1049-A968-1F26C56DFA86}" type="presParOf" srcId="{9457AEE1-0576-1C49-ABAC-A689C91250C2}" destId="{7774EFA1-CD3B-1645-82D7-CAA28CA7ADA9}" srcOrd="2" destOrd="0" presId="urn:microsoft.com/office/officeart/2005/8/layout/vProcess5"/>
    <dgm:cxn modelId="{4CB2A068-5E8D-C847-9420-328FDD8C85CF}" type="presParOf" srcId="{9457AEE1-0576-1C49-ABAC-A689C91250C2}" destId="{41C8B534-EFFE-3D4A-A66A-A738BD4778C1}" srcOrd="3" destOrd="0" presId="urn:microsoft.com/office/officeart/2005/8/layout/vProcess5"/>
    <dgm:cxn modelId="{4D39F87E-6D3F-0F4A-B918-0848652F6184}" type="presParOf" srcId="{9457AEE1-0576-1C49-ABAC-A689C91250C2}" destId="{9C6B5568-AD7F-3D4E-9010-79E9E267D833}" srcOrd="4" destOrd="0" presId="urn:microsoft.com/office/officeart/2005/8/layout/vProcess5"/>
    <dgm:cxn modelId="{D8122E14-C3CC-7F45-83C9-76C0899FEFDD}" type="presParOf" srcId="{9457AEE1-0576-1C49-ABAC-A689C91250C2}" destId="{93CB528F-C061-E54C-BDDF-AE9C954ED1AC}" srcOrd="5" destOrd="0" presId="urn:microsoft.com/office/officeart/2005/8/layout/vProcess5"/>
    <dgm:cxn modelId="{4DFAB4CE-544C-A241-BB49-13D89A3349BA}" type="presParOf" srcId="{9457AEE1-0576-1C49-ABAC-A689C91250C2}" destId="{787095B1-D9B0-2A4F-915C-9D3476B337FF}" srcOrd="6" destOrd="0" presId="urn:microsoft.com/office/officeart/2005/8/layout/vProcess5"/>
    <dgm:cxn modelId="{10F60172-A666-364A-832F-D9F8F04F7C5C}" type="presParOf" srcId="{9457AEE1-0576-1C49-ABAC-A689C91250C2}" destId="{C48DFAF8-DA72-DE4B-ADF2-0C8D14103564}" srcOrd="7" destOrd="0" presId="urn:microsoft.com/office/officeart/2005/8/layout/vProcess5"/>
    <dgm:cxn modelId="{4F948CC8-68BD-B84C-AE13-DC31EA5E56F3}" type="presParOf" srcId="{9457AEE1-0576-1C49-ABAC-A689C91250C2}" destId="{BD7B17F5-DD70-F140-A7BC-C789A0F7B95E}" srcOrd="8" destOrd="0" presId="urn:microsoft.com/office/officeart/2005/8/layout/vProcess5"/>
    <dgm:cxn modelId="{DDDABE2E-7556-A845-A825-4DE2F07D8277}" type="presParOf" srcId="{9457AEE1-0576-1C49-ABAC-A689C91250C2}" destId="{3BEB03B0-1BA3-5D40-8359-1EE37D172D81}" srcOrd="9" destOrd="0" presId="urn:microsoft.com/office/officeart/2005/8/layout/vProcess5"/>
    <dgm:cxn modelId="{2741770F-9641-C842-974D-33F026D6B2AD}" type="presParOf" srcId="{9457AEE1-0576-1C49-ABAC-A689C91250C2}" destId="{4F78E73A-833A-FB42-A26B-5061D3F7E74B}" srcOrd="10" destOrd="0" presId="urn:microsoft.com/office/officeart/2005/8/layout/vProcess5"/>
    <dgm:cxn modelId="{93F49579-FD8C-7341-A7A1-8A0FD09B139F}" type="presParOf" srcId="{9457AEE1-0576-1C49-ABAC-A689C91250C2}" destId="{67C141FB-6EB8-494F-84D6-40542740ACA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DA091F-F313-EA4A-A8D5-7315B8400EA9}">
      <dsp:nvSpPr>
        <dsp:cNvPr id="0" name=""/>
        <dsp:cNvSpPr/>
      </dsp:nvSpPr>
      <dsp:spPr>
        <a:xfrm>
          <a:off x="0" y="0"/>
          <a:ext cx="6502400" cy="11921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MODEL SELECTION</a:t>
          </a:r>
        </a:p>
      </dsp:txBody>
      <dsp:txXfrm>
        <a:off x="34916" y="34916"/>
        <a:ext cx="5115290" cy="1122274"/>
      </dsp:txXfrm>
    </dsp:sp>
    <dsp:sp modelId="{7774EFA1-CD3B-1645-82D7-CAA28CA7ADA9}">
      <dsp:nvSpPr>
        <dsp:cNvPr id="0" name=""/>
        <dsp:cNvSpPr/>
      </dsp:nvSpPr>
      <dsp:spPr>
        <a:xfrm>
          <a:off x="544575" y="1408853"/>
          <a:ext cx="6502400" cy="11921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MODEL EVALUATION</a:t>
          </a:r>
        </a:p>
      </dsp:txBody>
      <dsp:txXfrm>
        <a:off x="579491" y="1443769"/>
        <a:ext cx="5113122" cy="1122274"/>
      </dsp:txXfrm>
    </dsp:sp>
    <dsp:sp modelId="{41C8B534-EFFE-3D4A-A66A-A738BD4778C1}">
      <dsp:nvSpPr>
        <dsp:cNvPr id="0" name=""/>
        <dsp:cNvSpPr/>
      </dsp:nvSpPr>
      <dsp:spPr>
        <a:xfrm>
          <a:off x="1081024" y="2817706"/>
          <a:ext cx="6502400" cy="11921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HANDLING IMBALANCED DATA</a:t>
          </a:r>
        </a:p>
      </dsp:txBody>
      <dsp:txXfrm>
        <a:off x="1115940" y="2852622"/>
        <a:ext cx="5121250" cy="1122274"/>
      </dsp:txXfrm>
    </dsp:sp>
    <dsp:sp modelId="{9C6B5568-AD7F-3D4E-9010-79E9E267D833}">
      <dsp:nvSpPr>
        <dsp:cNvPr id="0" name=""/>
        <dsp:cNvSpPr/>
      </dsp:nvSpPr>
      <dsp:spPr>
        <a:xfrm>
          <a:off x="1625599" y="4226560"/>
          <a:ext cx="6502400" cy="11921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FEATURE SELECTION</a:t>
          </a:r>
        </a:p>
      </dsp:txBody>
      <dsp:txXfrm>
        <a:off x="1660515" y="4261476"/>
        <a:ext cx="5113122" cy="1122274"/>
      </dsp:txXfrm>
    </dsp:sp>
    <dsp:sp modelId="{93CB528F-C061-E54C-BDDF-AE9C954ED1AC}">
      <dsp:nvSpPr>
        <dsp:cNvPr id="0" name=""/>
        <dsp:cNvSpPr/>
      </dsp:nvSpPr>
      <dsp:spPr>
        <a:xfrm>
          <a:off x="5727530" y="913045"/>
          <a:ext cx="774869" cy="774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5901876" y="913045"/>
        <a:ext cx="426177" cy="583089"/>
      </dsp:txXfrm>
    </dsp:sp>
    <dsp:sp modelId="{787095B1-D9B0-2A4F-915C-9D3476B337FF}">
      <dsp:nvSpPr>
        <dsp:cNvPr id="0" name=""/>
        <dsp:cNvSpPr/>
      </dsp:nvSpPr>
      <dsp:spPr>
        <a:xfrm>
          <a:off x="6272106" y="2321898"/>
          <a:ext cx="774869" cy="774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6446452" y="2321898"/>
        <a:ext cx="426177" cy="583089"/>
      </dsp:txXfrm>
    </dsp:sp>
    <dsp:sp modelId="{C48DFAF8-DA72-DE4B-ADF2-0C8D14103564}">
      <dsp:nvSpPr>
        <dsp:cNvPr id="0" name=""/>
        <dsp:cNvSpPr/>
      </dsp:nvSpPr>
      <dsp:spPr>
        <a:xfrm>
          <a:off x="6808554" y="3730752"/>
          <a:ext cx="774869" cy="774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1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6982900" y="3730752"/>
        <a:ext cx="426177" cy="583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5FDCF-1EF4-494B-882E-9FB1B481C0D2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63A499-ED6D-5F4F-A663-4743F2AF4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24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3A499-ED6D-5F4F-A663-4743F2AF41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70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86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6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5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06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81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5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23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306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0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88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76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CC36D-FC9E-1C49-98CE-2BD0388C98A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C102E-ABBB-354D-B8E9-EAE00F9AC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292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6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BF27FA-779B-D004-15E9-21768932CE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 rot="-5400000">
            <a:off x="2667000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</a:blip>
            <a:stretch>
              <a:fillRect l="-48888" r="-2888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39071" y="1752600"/>
            <a:ext cx="9513856" cy="2690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89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FFFFFF"/>
                </a:solidFill>
                <a:latin typeface="Gill Sans MT" panose="020B0502020104020203" pitchFamily="34" charset="77"/>
                <a:ea typeface="Baskerville" panose="02020502070401020303" pitchFamily="18" charset="0"/>
                <a:cs typeface="Arial" panose="020B0604020202020204" pitchFamily="34" charset="0"/>
              </a:rPr>
              <a:t>HOME CREDIT DEFAULT RISK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61410" y="4953000"/>
            <a:ext cx="6469180" cy="1412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</a:pPr>
            <a:r>
              <a:rPr lang="en-US" sz="2136" b="1" dirty="0">
                <a:solidFill>
                  <a:srgbClr val="07ACB8"/>
                </a:solidFill>
                <a:cs typeface="Arial" panose="020B0604020202020204" pitchFamily="34" charset="0"/>
              </a:rPr>
              <a:t>GROUP 6</a:t>
            </a:r>
          </a:p>
          <a:p>
            <a:pPr algn="ctr">
              <a:lnSpc>
                <a:spcPts val="2157"/>
              </a:lnSpc>
            </a:pPr>
            <a:endParaRPr lang="en-US" sz="2136" b="1" dirty="0">
              <a:solidFill>
                <a:srgbClr val="07ACB8"/>
              </a:solidFill>
              <a:cs typeface="Arial" panose="020B0604020202020204" pitchFamily="34" charset="0"/>
            </a:endParaRPr>
          </a:p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rgbClr val="07ACB8"/>
                </a:solidFill>
                <a:cs typeface="Arial" panose="020B0604020202020204" pitchFamily="34" charset="0"/>
              </a:rPr>
              <a:t>ADARSH FNU</a:t>
            </a:r>
          </a:p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rgbClr val="07ACB8"/>
                </a:solidFill>
                <a:cs typeface="Arial" panose="020B0604020202020204" pitchFamily="34" charset="0"/>
              </a:rPr>
              <a:t>CHARITH REDDY GOPAVARAM</a:t>
            </a:r>
          </a:p>
          <a:p>
            <a:pPr algn="ctr">
              <a:lnSpc>
                <a:spcPts val="2157"/>
              </a:lnSpc>
            </a:pPr>
            <a:r>
              <a:rPr lang="en-US" sz="2136" dirty="0">
                <a:solidFill>
                  <a:srgbClr val="07ACB8"/>
                </a:solidFill>
                <a:cs typeface="Arial" panose="020B0604020202020204" pitchFamily="34" charset="0"/>
              </a:rPr>
              <a:t>DHEERAJ YATA</a:t>
            </a:r>
          </a:p>
        </p:txBody>
      </p:sp>
      <p:pic>
        <p:nvPicPr>
          <p:cNvPr id="10" name="Google Shape;56;p13">
            <a:extLst>
              <a:ext uri="{FF2B5EF4-FFF2-40B4-BE49-F238E27FC236}">
                <a16:creationId xmlns:a16="http://schemas.microsoft.com/office/drawing/2014/main" id="{EBD0D2F0-B5F1-2002-29DD-54473850C03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18712"/>
            <a:ext cx="2235200" cy="834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57;p13">
            <a:extLst>
              <a:ext uri="{FF2B5EF4-FFF2-40B4-BE49-F238E27FC236}">
                <a16:creationId xmlns:a16="http://schemas.microsoft.com/office/drawing/2014/main" id="{94E42C7E-657B-35E4-FA69-7DB30CFCFEC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25200" y="131411"/>
            <a:ext cx="794512" cy="740423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399229" dist="50800" dir="5400000" algn="ctr" rotWithShape="0">
              <a:srgbClr val="000000"/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454 -0.20754" pathEditMode="relative" ptsTypes="AA">
                                      <p:cBhvr>
                                        <p:cTn id="6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54 -0.20754 L 0.24948 0.24907" pathEditMode="relative" ptsTypes="AA">
                                      <p:cBhvr>
                                        <p:cTn id="11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48 0.24907 L -0.2035 0.24907" pathEditMode="relative" ptsTypes="AA">
                                      <p:cBhvr>
                                        <p:cTn id="14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035 0.24907 L 0 0" pathEditMode="relative" ptsTypes="AA">
                                      <p:cBhvr>
                                        <p:cTn id="17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9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50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22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49">
            <a:extLst>
              <a:ext uri="{FF2B5EF4-FFF2-40B4-BE49-F238E27FC236}">
                <a16:creationId xmlns:a16="http://schemas.microsoft.com/office/drawing/2014/main" id="{529E33A4-D2A4-6C0D-AA1D-AD72B9317799}"/>
              </a:ext>
            </a:extLst>
          </p:cNvPr>
          <p:cNvSpPr/>
          <p:nvPr/>
        </p:nvSpPr>
        <p:spPr>
          <a:xfrm>
            <a:off x="10557530" y="-1142804"/>
            <a:ext cx="2747201" cy="2742004"/>
          </a:xfrm>
          <a:custGeom>
            <a:avLst/>
            <a:gdLst/>
            <a:ahLst/>
            <a:cxnLst/>
            <a:rect l="l" t="t" r="r" b="b"/>
            <a:pathLst>
              <a:path w="2212018" h="2280431">
                <a:moveTo>
                  <a:pt x="0" y="0"/>
                </a:moveTo>
                <a:lnTo>
                  <a:pt x="2212018" y="0"/>
                </a:lnTo>
                <a:lnTo>
                  <a:pt x="2212018" y="2280431"/>
                </a:lnTo>
                <a:lnTo>
                  <a:pt x="0" y="22804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5DDD7C9D-0A76-D1C0-2B67-2E36ABF0664A}"/>
              </a:ext>
            </a:extLst>
          </p:cNvPr>
          <p:cNvSpPr/>
          <p:nvPr/>
        </p:nvSpPr>
        <p:spPr>
          <a:xfrm rot="19613000" flipH="1">
            <a:off x="-1577023" y="4241796"/>
            <a:ext cx="4030509" cy="4694529"/>
          </a:xfrm>
          <a:custGeom>
            <a:avLst/>
            <a:gdLst/>
            <a:ahLst/>
            <a:cxnLst/>
            <a:rect l="l" t="t" r="r" b="b"/>
            <a:pathLst>
              <a:path w="2231114" h="2510396">
                <a:moveTo>
                  <a:pt x="2231115" y="0"/>
                </a:moveTo>
                <a:lnTo>
                  <a:pt x="0" y="0"/>
                </a:lnTo>
                <a:lnTo>
                  <a:pt x="0" y="2510396"/>
                </a:lnTo>
                <a:lnTo>
                  <a:pt x="2231115" y="2510396"/>
                </a:lnTo>
                <a:lnTo>
                  <a:pt x="2231115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6181264" y="1281939"/>
            <a:ext cx="5324937" cy="4584703"/>
            <a:chOff x="0" y="0"/>
            <a:chExt cx="2427808" cy="20903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5800" y="1281939"/>
            <a:ext cx="5324937" cy="4584703"/>
            <a:chOff x="0" y="0"/>
            <a:chExt cx="2427808" cy="20903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2323" y="4662516"/>
            <a:ext cx="3028368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800929" y="159158"/>
            <a:ext cx="6590141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/>
              <a:t>INSIGHTS FROM EDA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9824" y="3501964"/>
            <a:ext cx="3996888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</a:rPr>
              <a:t>Customer’s with the greater proportion of loan credit amount have repaid their loans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4C761354-9738-CFED-2B7D-4A57461670CB}"/>
              </a:ext>
            </a:extLst>
          </p:cNvPr>
          <p:cNvSpPr txBox="1"/>
          <p:nvPr/>
        </p:nvSpPr>
        <p:spPr>
          <a:xfrm>
            <a:off x="1020694" y="1691284"/>
            <a:ext cx="4479031" cy="129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rgbClr val="07ACB8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Loan Repayment </a:t>
            </a:r>
          </a:p>
          <a:p>
            <a:pPr algn="ctr"/>
            <a:r>
              <a:rPr lang="en-US" sz="2800" dirty="0">
                <a:solidFill>
                  <a:srgbClr val="07ACB8"/>
                </a:solidFill>
              </a:rPr>
              <a:t>v/s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Amount of Credit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F5BFB1-2CCB-7428-1A19-29E2ED8E7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873" y="1552084"/>
            <a:ext cx="5061718" cy="40444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39874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46">
            <a:extLst>
              <a:ext uri="{FF2B5EF4-FFF2-40B4-BE49-F238E27FC236}">
                <a16:creationId xmlns:a16="http://schemas.microsoft.com/office/drawing/2014/main" id="{7FF6B4DC-1715-D8E3-44CE-1691158B384D}"/>
              </a:ext>
            </a:extLst>
          </p:cNvPr>
          <p:cNvSpPr/>
          <p:nvPr/>
        </p:nvSpPr>
        <p:spPr>
          <a:xfrm rot="11209086" flipH="1" flipV="1">
            <a:off x="9757458" y="-755046"/>
            <a:ext cx="3838540" cy="2696522"/>
          </a:xfrm>
          <a:custGeom>
            <a:avLst/>
            <a:gdLst/>
            <a:ahLst/>
            <a:cxnLst/>
            <a:rect l="l" t="t" r="r" b="b"/>
            <a:pathLst>
              <a:path w="3358846" h="2569517">
                <a:moveTo>
                  <a:pt x="3358846" y="2569517"/>
                </a:moveTo>
                <a:lnTo>
                  <a:pt x="0" y="2569517"/>
                </a:lnTo>
                <a:lnTo>
                  <a:pt x="0" y="0"/>
                </a:lnTo>
                <a:lnTo>
                  <a:pt x="3358846" y="0"/>
                </a:lnTo>
                <a:lnTo>
                  <a:pt x="3358846" y="256951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4" name="Freeform 46">
            <a:extLst>
              <a:ext uri="{FF2B5EF4-FFF2-40B4-BE49-F238E27FC236}">
                <a16:creationId xmlns:a16="http://schemas.microsoft.com/office/drawing/2014/main" id="{47ABA3EC-523A-4239-9F05-E32C0F8F246E}"/>
              </a:ext>
            </a:extLst>
          </p:cNvPr>
          <p:cNvSpPr/>
          <p:nvPr/>
        </p:nvSpPr>
        <p:spPr>
          <a:xfrm rot="895605" flipH="1" flipV="1">
            <a:off x="-1318734" y="5011592"/>
            <a:ext cx="3838540" cy="2696522"/>
          </a:xfrm>
          <a:custGeom>
            <a:avLst/>
            <a:gdLst/>
            <a:ahLst/>
            <a:cxnLst/>
            <a:rect l="l" t="t" r="r" b="b"/>
            <a:pathLst>
              <a:path w="3358846" h="2569517">
                <a:moveTo>
                  <a:pt x="3358846" y="2569517"/>
                </a:moveTo>
                <a:lnTo>
                  <a:pt x="0" y="2569517"/>
                </a:lnTo>
                <a:lnTo>
                  <a:pt x="0" y="0"/>
                </a:lnTo>
                <a:lnTo>
                  <a:pt x="3358846" y="0"/>
                </a:lnTo>
                <a:lnTo>
                  <a:pt x="3358846" y="256951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6181264" y="1281939"/>
            <a:ext cx="5324937" cy="4584703"/>
            <a:chOff x="0" y="0"/>
            <a:chExt cx="2427808" cy="20903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5800" y="1281939"/>
            <a:ext cx="5324937" cy="4584703"/>
            <a:chOff x="0" y="0"/>
            <a:chExt cx="2427808" cy="20903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800929" y="159158"/>
            <a:ext cx="6590141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/>
              <a:t>INSIGHTS FROM EDA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0309" y="3375641"/>
            <a:ext cx="3034596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  <a:spcBef>
                <a:spcPct val="0"/>
              </a:spcBef>
            </a:pPr>
            <a:r>
              <a:rPr lang="en-US" sz="2400" dirty="0">
                <a:solidFill>
                  <a:srgbClr val="10B5BF"/>
                </a:solidFill>
              </a:rPr>
              <a:t>Loan Repayment Trend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5810" y="3907641"/>
            <a:ext cx="3708792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Older age tends to mean fewer loan defaults, suggesting age is a good indicator of repayment reliability.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4C761354-9738-CFED-2B7D-4A57461670CB}"/>
              </a:ext>
            </a:extLst>
          </p:cNvPr>
          <p:cNvSpPr txBox="1"/>
          <p:nvPr/>
        </p:nvSpPr>
        <p:spPr>
          <a:xfrm>
            <a:off x="1020690" y="1628556"/>
            <a:ext cx="4479031" cy="129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Loan Repayment </a:t>
            </a:r>
          </a:p>
          <a:p>
            <a:pPr algn="ctr"/>
            <a:r>
              <a:rPr lang="en-US" sz="2800" dirty="0">
                <a:solidFill>
                  <a:srgbClr val="07ACB8"/>
                </a:solidFill>
              </a:rPr>
              <a:t>v/s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Age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FED7E5D-B226-A296-FC8E-8F793BE57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683" y="1626300"/>
            <a:ext cx="4840097" cy="38959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8767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3436" y="4801696"/>
            <a:ext cx="9955379" cy="749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060"/>
              </a:lnSpc>
            </a:pPr>
            <a:r>
              <a:rPr lang="en-US" sz="4800" b="1" dirty="0">
                <a:solidFill>
                  <a:srgbClr val="FFFFFF"/>
                </a:solidFill>
              </a:rPr>
              <a:t>HIGH LEVEL PRE-PROCESSING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128685" y="1588697"/>
            <a:ext cx="2723180" cy="2410172"/>
            <a:chOff x="0" y="0"/>
            <a:chExt cx="1167583" cy="10333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7583" cy="1033378"/>
            </a:xfrm>
            <a:custGeom>
              <a:avLst/>
              <a:gdLst/>
              <a:ahLst/>
              <a:cxnLst/>
              <a:rect l="l" t="t" r="r" b="b"/>
              <a:pathLst>
                <a:path w="1167583" h="1033378">
                  <a:moveTo>
                    <a:pt x="96661" y="0"/>
                  </a:moveTo>
                  <a:lnTo>
                    <a:pt x="1070922" y="0"/>
                  </a:lnTo>
                  <a:cubicBezTo>
                    <a:pt x="1096558" y="0"/>
                    <a:pt x="1121144" y="10184"/>
                    <a:pt x="1139272" y="28311"/>
                  </a:cubicBezTo>
                  <a:cubicBezTo>
                    <a:pt x="1157399" y="46439"/>
                    <a:pt x="1167583" y="71025"/>
                    <a:pt x="1167583" y="96661"/>
                  </a:cubicBezTo>
                  <a:lnTo>
                    <a:pt x="1167583" y="936717"/>
                  </a:lnTo>
                  <a:cubicBezTo>
                    <a:pt x="1167583" y="962353"/>
                    <a:pt x="1157399" y="986939"/>
                    <a:pt x="1139272" y="1005067"/>
                  </a:cubicBezTo>
                  <a:cubicBezTo>
                    <a:pt x="1121144" y="1023194"/>
                    <a:pt x="1096558" y="1033378"/>
                    <a:pt x="1070922" y="1033378"/>
                  </a:cubicBezTo>
                  <a:lnTo>
                    <a:pt x="96661" y="1033378"/>
                  </a:lnTo>
                  <a:cubicBezTo>
                    <a:pt x="71025" y="1033378"/>
                    <a:pt x="46439" y="1023194"/>
                    <a:pt x="28311" y="1005067"/>
                  </a:cubicBezTo>
                  <a:cubicBezTo>
                    <a:pt x="10184" y="986939"/>
                    <a:pt x="0" y="962353"/>
                    <a:pt x="0" y="936717"/>
                  </a:cubicBezTo>
                  <a:lnTo>
                    <a:pt x="0" y="96661"/>
                  </a:lnTo>
                  <a:cubicBezTo>
                    <a:pt x="0" y="71025"/>
                    <a:pt x="10184" y="46439"/>
                    <a:pt x="28311" y="28311"/>
                  </a:cubicBezTo>
                  <a:cubicBezTo>
                    <a:pt x="46439" y="10184"/>
                    <a:pt x="71025" y="0"/>
                    <a:pt x="9666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167583" cy="108100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010615" y="1588697"/>
            <a:ext cx="2708110" cy="2410172"/>
            <a:chOff x="0" y="0"/>
            <a:chExt cx="1161121" cy="10333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61121" cy="1033378"/>
            </a:xfrm>
            <a:custGeom>
              <a:avLst/>
              <a:gdLst/>
              <a:ahLst/>
              <a:cxnLst/>
              <a:rect l="l" t="t" r="r" b="b"/>
              <a:pathLst>
                <a:path w="1161121" h="1033378">
                  <a:moveTo>
                    <a:pt x="97199" y="0"/>
                  </a:moveTo>
                  <a:lnTo>
                    <a:pt x="1063922" y="0"/>
                  </a:lnTo>
                  <a:cubicBezTo>
                    <a:pt x="1117604" y="0"/>
                    <a:pt x="1161121" y="43517"/>
                    <a:pt x="1161121" y="97199"/>
                  </a:cubicBezTo>
                  <a:lnTo>
                    <a:pt x="1161121" y="936179"/>
                  </a:lnTo>
                  <a:cubicBezTo>
                    <a:pt x="1161121" y="961958"/>
                    <a:pt x="1150881" y="986681"/>
                    <a:pt x="1132652" y="1004909"/>
                  </a:cubicBezTo>
                  <a:cubicBezTo>
                    <a:pt x="1114424" y="1023138"/>
                    <a:pt x="1089701" y="1033378"/>
                    <a:pt x="1063922" y="1033378"/>
                  </a:cubicBezTo>
                  <a:lnTo>
                    <a:pt x="97199" y="1033378"/>
                  </a:lnTo>
                  <a:cubicBezTo>
                    <a:pt x="43517" y="1033378"/>
                    <a:pt x="0" y="989861"/>
                    <a:pt x="0" y="936179"/>
                  </a:cubicBezTo>
                  <a:lnTo>
                    <a:pt x="0" y="97199"/>
                  </a:lnTo>
                  <a:cubicBezTo>
                    <a:pt x="0" y="71420"/>
                    <a:pt x="10241" y="46697"/>
                    <a:pt x="28469" y="28469"/>
                  </a:cubicBezTo>
                  <a:cubicBezTo>
                    <a:pt x="46697" y="10241"/>
                    <a:pt x="71420" y="0"/>
                    <a:pt x="971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0B5BF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161121" cy="108100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879024" y="1588697"/>
            <a:ext cx="2729790" cy="2410172"/>
            <a:chOff x="0" y="0"/>
            <a:chExt cx="1170417" cy="103337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70417" cy="1033378"/>
            </a:xfrm>
            <a:custGeom>
              <a:avLst/>
              <a:gdLst/>
              <a:ahLst/>
              <a:cxnLst/>
              <a:rect l="l" t="t" r="r" b="b"/>
              <a:pathLst>
                <a:path w="1170417" h="1033378">
                  <a:moveTo>
                    <a:pt x="96427" y="0"/>
                  </a:moveTo>
                  <a:lnTo>
                    <a:pt x="1073990" y="0"/>
                  </a:lnTo>
                  <a:cubicBezTo>
                    <a:pt x="1099564" y="0"/>
                    <a:pt x="1124090" y="10159"/>
                    <a:pt x="1142174" y="28243"/>
                  </a:cubicBezTo>
                  <a:cubicBezTo>
                    <a:pt x="1160257" y="46326"/>
                    <a:pt x="1170417" y="70853"/>
                    <a:pt x="1170417" y="96427"/>
                  </a:cubicBezTo>
                  <a:lnTo>
                    <a:pt x="1170417" y="936951"/>
                  </a:lnTo>
                  <a:cubicBezTo>
                    <a:pt x="1170417" y="962525"/>
                    <a:pt x="1160257" y="987052"/>
                    <a:pt x="1142174" y="1005136"/>
                  </a:cubicBezTo>
                  <a:cubicBezTo>
                    <a:pt x="1124090" y="1023219"/>
                    <a:pt x="1099564" y="1033378"/>
                    <a:pt x="1073990" y="1033378"/>
                  </a:cubicBezTo>
                  <a:lnTo>
                    <a:pt x="96427" y="1033378"/>
                  </a:lnTo>
                  <a:cubicBezTo>
                    <a:pt x="43172" y="1033378"/>
                    <a:pt x="0" y="990207"/>
                    <a:pt x="0" y="936951"/>
                  </a:cubicBezTo>
                  <a:lnTo>
                    <a:pt x="0" y="96427"/>
                  </a:lnTo>
                  <a:cubicBezTo>
                    <a:pt x="0" y="43172"/>
                    <a:pt x="43172" y="0"/>
                    <a:pt x="96427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170417" cy="108100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812304" y="1977991"/>
            <a:ext cx="1804611" cy="565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MISSING VALUES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638685" y="1977991"/>
            <a:ext cx="1804611" cy="565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</a:rPr>
              <a:t>Imputation Strategy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071253" y="1977991"/>
            <a:ext cx="2345331" cy="565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55"/>
              </a:lnSpc>
            </a:pPr>
            <a:r>
              <a:rPr lang="en-US" sz="2133" dirty="0">
                <a:solidFill>
                  <a:srgbClr val="000000"/>
                </a:solidFill>
              </a:rPr>
              <a:t>Column </a:t>
            </a:r>
          </a:p>
          <a:p>
            <a:pPr algn="r">
              <a:lnSpc>
                <a:spcPts val="2155"/>
              </a:lnSpc>
            </a:pPr>
            <a:r>
              <a:rPr lang="en-US" sz="2133" dirty="0">
                <a:solidFill>
                  <a:srgbClr val="000000"/>
                </a:solidFill>
              </a:rPr>
              <a:t>Imbalance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071253" y="2724505"/>
            <a:ext cx="2345331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There was Low Variability when 21 columns were dropped. </a:t>
            </a:r>
          </a:p>
        </p:txBody>
      </p:sp>
      <p:sp>
        <p:nvSpPr>
          <p:cNvPr id="17" name="Freeform 17"/>
          <p:cNvSpPr/>
          <p:nvPr/>
        </p:nvSpPr>
        <p:spPr>
          <a:xfrm rot="-4002348">
            <a:off x="-1003359" y="-535714"/>
            <a:ext cx="5271649" cy="4032811"/>
          </a:xfrm>
          <a:custGeom>
            <a:avLst/>
            <a:gdLst/>
            <a:ahLst/>
            <a:cxnLst/>
            <a:rect l="l" t="t" r="r" b="b"/>
            <a:pathLst>
              <a:path w="7907473" h="6049217">
                <a:moveTo>
                  <a:pt x="0" y="0"/>
                </a:moveTo>
                <a:lnTo>
                  <a:pt x="7907473" y="0"/>
                </a:lnTo>
                <a:lnTo>
                  <a:pt x="7907473" y="6049217"/>
                </a:lnTo>
                <a:lnTo>
                  <a:pt x="0" y="6049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6097965" y="2724505"/>
            <a:ext cx="2345331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Object Type: Mode</a:t>
            </a:r>
          </a:p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Numeric Type: Median</a:t>
            </a:r>
            <a:r>
              <a:rPr lang="en-US" sz="1200" dirty="0">
                <a:solidFill>
                  <a:srgbClr val="FFFFFF"/>
                </a:solidFill>
                <a:latin typeface="Poppins Light"/>
              </a:rPr>
              <a:t>.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67278" y="2724505"/>
            <a:ext cx="234963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Dropped Columns with 48% missing values, excluding external source 1</a:t>
            </a:r>
            <a:r>
              <a:rPr lang="en-US" sz="1200" dirty="0">
                <a:solidFill>
                  <a:srgbClr val="10B5BF"/>
                </a:solidFill>
                <a:latin typeface="Poppins Light"/>
              </a:rPr>
              <a:t>. </a:t>
            </a:r>
          </a:p>
        </p:txBody>
      </p:sp>
      <p:sp>
        <p:nvSpPr>
          <p:cNvPr id="22" name="Freeform 51">
            <a:extLst>
              <a:ext uri="{FF2B5EF4-FFF2-40B4-BE49-F238E27FC236}">
                <a16:creationId xmlns:a16="http://schemas.microsoft.com/office/drawing/2014/main" id="{434FFB52-DD99-5D16-8113-EE6149D1A89E}"/>
              </a:ext>
            </a:extLst>
          </p:cNvPr>
          <p:cNvSpPr/>
          <p:nvPr/>
        </p:nvSpPr>
        <p:spPr>
          <a:xfrm rot="-4761158">
            <a:off x="10625261" y="5475153"/>
            <a:ext cx="2487542" cy="2493776"/>
          </a:xfrm>
          <a:custGeom>
            <a:avLst/>
            <a:gdLst/>
            <a:ahLst/>
            <a:cxnLst/>
            <a:rect l="l" t="t" r="r" b="b"/>
            <a:pathLst>
              <a:path w="2487542" h="2493776">
                <a:moveTo>
                  <a:pt x="0" y="0"/>
                </a:moveTo>
                <a:lnTo>
                  <a:pt x="2487542" y="0"/>
                </a:lnTo>
                <a:lnTo>
                  <a:pt x="2487542" y="2493777"/>
                </a:lnTo>
                <a:lnTo>
                  <a:pt x="0" y="2493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A90FBA3C-0373-3AA9-1D37-D7894EB9E7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8335" y="4154"/>
            <a:ext cx="12175329" cy="6849692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 rot="-5400000">
            <a:off x="2658665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888" r="-28888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5" name="Group 5"/>
          <p:cNvGrpSpPr/>
          <p:nvPr/>
        </p:nvGrpSpPr>
        <p:grpSpPr>
          <a:xfrm>
            <a:off x="615541" y="2383917"/>
            <a:ext cx="1240177" cy="124017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68482" y="2408261"/>
            <a:ext cx="1240177" cy="124017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234469" y="2383917"/>
            <a:ext cx="1240177" cy="124017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93121" y="2383917"/>
            <a:ext cx="1240177" cy="124017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14778" y="311121"/>
            <a:ext cx="11145775" cy="78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10B5BF"/>
                </a:solidFill>
              </a:rPr>
              <a:t>FEATURE ENGINEERING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32620" y="2866226"/>
            <a:ext cx="74604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</a:rPr>
              <a:t>1.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64320" y="2866226"/>
            <a:ext cx="74604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  <a:latin typeface="Poppins Medium Heavy"/>
              </a:rPr>
              <a:t>2.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215546" y="2866226"/>
            <a:ext cx="74604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</a:rPr>
              <a:t>3.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484928" y="2866226"/>
            <a:ext cx="74604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</a:rPr>
              <a:t>4.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34155" y="4842038"/>
            <a:ext cx="1689909" cy="858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400" dirty="0">
                <a:solidFill>
                  <a:srgbClr val="FFFFFF"/>
                </a:solidFill>
              </a:rPr>
              <a:t>Calculated age of each person in years based on the number of days since birth.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14778" y="3854577"/>
            <a:ext cx="158662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AGE_YEARS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739077" y="4835370"/>
            <a:ext cx="1689909" cy="858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400" dirty="0">
                <a:solidFill>
                  <a:srgbClr val="FFFFFF"/>
                </a:solidFill>
              </a:rPr>
              <a:t>Calculates the percentage of each person's income used for paying the annuity.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061243" y="3870544"/>
            <a:ext cx="158662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CREDIT_TERM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09601" y="4723032"/>
            <a:ext cx="1689909" cy="1082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400" dirty="0">
                <a:solidFill>
                  <a:srgbClr val="FFFFFF"/>
                </a:solidFill>
              </a:rPr>
              <a:t>Calculates the percentage of the ratio between a total annuity payment and total credit amount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419896" y="3892929"/>
            <a:ext cx="1866055" cy="5659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INCOME_CREDIT_RATIO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507968" y="4723032"/>
            <a:ext cx="1689909" cy="1082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400" dirty="0">
                <a:solidFill>
                  <a:srgbClr val="FFFFFF"/>
                </a:solidFill>
              </a:rPr>
              <a:t>Calculates the percentage of ratio between applicant's total income and total credit amount</a:t>
            </a:r>
          </a:p>
        </p:txBody>
      </p:sp>
      <p:grpSp>
        <p:nvGrpSpPr>
          <p:cNvPr id="31" name="Group 5">
            <a:extLst>
              <a:ext uri="{FF2B5EF4-FFF2-40B4-BE49-F238E27FC236}">
                <a16:creationId xmlns:a16="http://schemas.microsoft.com/office/drawing/2014/main" id="{E564FE66-1AEF-C787-B29F-76465E6057A0}"/>
              </a:ext>
            </a:extLst>
          </p:cNvPr>
          <p:cNvGrpSpPr/>
          <p:nvPr/>
        </p:nvGrpSpPr>
        <p:grpSpPr>
          <a:xfrm>
            <a:off x="2774751" y="2371927"/>
            <a:ext cx="1240177" cy="1240177"/>
            <a:chOff x="0" y="0"/>
            <a:chExt cx="812800" cy="812800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B8C5A6E-D7D2-6923-B21E-D5ED63651F8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3" name="TextBox 7">
              <a:extLst>
                <a:ext uri="{FF2B5EF4-FFF2-40B4-BE49-F238E27FC236}">
                  <a16:creationId xmlns:a16="http://schemas.microsoft.com/office/drawing/2014/main" id="{70D7EEBD-CABF-10C3-55CA-B1DCCBB80DB1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34" name="TextBox 22">
            <a:extLst>
              <a:ext uri="{FF2B5EF4-FFF2-40B4-BE49-F238E27FC236}">
                <a16:creationId xmlns:a16="http://schemas.microsoft.com/office/drawing/2014/main" id="{CE6CD1B9-8CCB-D26A-F2A8-B354BEF51F5D}"/>
              </a:ext>
            </a:extLst>
          </p:cNvPr>
          <p:cNvSpPr txBox="1"/>
          <p:nvPr/>
        </p:nvSpPr>
        <p:spPr>
          <a:xfrm>
            <a:off x="9840185" y="2866226"/>
            <a:ext cx="746047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FFFFFF"/>
                </a:solidFill>
              </a:rPr>
              <a:t>5</a:t>
            </a:r>
            <a:r>
              <a:rPr lang="en-US" sz="2133" dirty="0">
                <a:solidFill>
                  <a:srgbClr val="FFFFFF"/>
                </a:solidFill>
                <a:latin typeface="Poppins Medium Heavy"/>
              </a:rPr>
              <a:t>.</a:t>
            </a:r>
          </a:p>
        </p:txBody>
      </p:sp>
      <p:sp>
        <p:nvSpPr>
          <p:cNvPr id="36" name="TextBox 25">
            <a:extLst>
              <a:ext uri="{FF2B5EF4-FFF2-40B4-BE49-F238E27FC236}">
                <a16:creationId xmlns:a16="http://schemas.microsoft.com/office/drawing/2014/main" id="{3AC38631-D04C-B07F-F777-70FEABFAC53C}"/>
              </a:ext>
            </a:extLst>
          </p:cNvPr>
          <p:cNvSpPr txBox="1"/>
          <p:nvPr/>
        </p:nvSpPr>
        <p:spPr>
          <a:xfrm>
            <a:off x="4544317" y="3855411"/>
            <a:ext cx="2079430" cy="5659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ANNUITY_INCOME_PERCENT </a:t>
            </a:r>
          </a:p>
        </p:txBody>
      </p:sp>
      <p:sp>
        <p:nvSpPr>
          <p:cNvPr id="37" name="TextBox 25">
            <a:extLst>
              <a:ext uri="{FF2B5EF4-FFF2-40B4-BE49-F238E27FC236}">
                <a16:creationId xmlns:a16="http://schemas.microsoft.com/office/drawing/2014/main" id="{F155DDFA-A458-6993-7E74-B0E75F2E1BF9}"/>
              </a:ext>
            </a:extLst>
          </p:cNvPr>
          <p:cNvSpPr txBox="1"/>
          <p:nvPr/>
        </p:nvSpPr>
        <p:spPr>
          <a:xfrm>
            <a:off x="2368566" y="3866552"/>
            <a:ext cx="2137553" cy="283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rgbClr val="10B5BF"/>
                </a:solidFill>
              </a:rPr>
              <a:t>YEARS_EMPLOYED</a:t>
            </a:r>
          </a:p>
        </p:txBody>
      </p:sp>
      <p:sp>
        <p:nvSpPr>
          <p:cNvPr id="38" name="TextBox 24">
            <a:extLst>
              <a:ext uri="{FF2B5EF4-FFF2-40B4-BE49-F238E27FC236}">
                <a16:creationId xmlns:a16="http://schemas.microsoft.com/office/drawing/2014/main" id="{E89FC3D8-62DB-570F-FD62-4A7511F3B98F}"/>
              </a:ext>
            </a:extLst>
          </p:cNvPr>
          <p:cNvSpPr txBox="1"/>
          <p:nvPr/>
        </p:nvSpPr>
        <p:spPr>
          <a:xfrm>
            <a:off x="2549884" y="4835370"/>
            <a:ext cx="1689909" cy="864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400" dirty="0">
                <a:solidFill>
                  <a:srgbClr val="FFFFFF"/>
                </a:solidFill>
              </a:rPr>
              <a:t>Calculated employment duration of each person in years.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6" grpId="0"/>
      <p:bldP spid="27" grpId="0"/>
      <p:bldP spid="28" grpId="0"/>
      <p:bldP spid="29" grpId="0"/>
      <p:bldP spid="30" grpId="0"/>
      <p:bldP spid="34" grpId="0"/>
      <p:bldP spid="36" grpId="0"/>
      <p:bldP spid="37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56D08E5-E570-FF1F-326E-139B306AEC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-536"/>
            <a:ext cx="12192000" cy="6859072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-326618" y="0"/>
            <a:ext cx="13281338" cy="6858000"/>
          </a:xfrm>
          <a:custGeom>
            <a:avLst/>
            <a:gdLst/>
            <a:ahLst/>
            <a:cxnLst/>
            <a:rect l="l" t="t" r="r" b="b"/>
            <a:pathLst>
              <a:path w="19922007" h="10287000">
                <a:moveTo>
                  <a:pt x="0" y="0"/>
                </a:moveTo>
                <a:lnTo>
                  <a:pt x="19922007" y="0"/>
                </a:lnTo>
                <a:lnTo>
                  <a:pt x="1992200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02097" y="2511950"/>
            <a:ext cx="9787805" cy="1094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3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FFFFFF"/>
                </a:solidFill>
              </a:rPr>
              <a:t>MODELLING</a:t>
            </a:r>
          </a:p>
        </p:txBody>
      </p:sp>
      <p:sp>
        <p:nvSpPr>
          <p:cNvPr id="6" name="AutoShape 6"/>
          <p:cNvSpPr/>
          <p:nvPr/>
        </p:nvSpPr>
        <p:spPr>
          <a:xfrm>
            <a:off x="3868458" y="4304673"/>
            <a:ext cx="4455086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657082" y="1253912"/>
            <a:ext cx="8741002" cy="5387635"/>
          </a:xfrm>
          <a:custGeom>
            <a:avLst/>
            <a:gdLst/>
            <a:ahLst/>
            <a:cxnLst/>
            <a:rect l="l" t="t" r="r" b="b"/>
            <a:pathLst>
              <a:path w="13111503" h="8081453">
                <a:moveTo>
                  <a:pt x="0" y="0"/>
                </a:moveTo>
                <a:lnTo>
                  <a:pt x="13111502" y="0"/>
                </a:lnTo>
                <a:lnTo>
                  <a:pt x="13111502" y="8081453"/>
                </a:lnTo>
                <a:lnTo>
                  <a:pt x="0" y="808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57200" y="188307"/>
            <a:ext cx="11277600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>
                <a:solidFill>
                  <a:srgbClr val="FFFFFF"/>
                </a:solidFill>
              </a:rPr>
              <a:t>MODEL BUILDING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8282" y="3991423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chemeClr val="bg1"/>
                </a:solidFill>
                <a:latin typeface="Poppins Medium Heavy"/>
              </a:rPr>
              <a:t>Scores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57081" y="3979480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chemeClr val="bg1"/>
                </a:solidFill>
              </a:rPr>
              <a:t>Scores</a:t>
            </a:r>
            <a:endParaRPr lang="en-US" sz="2133" dirty="0">
              <a:solidFill>
                <a:schemeClr val="bg1"/>
              </a:solidFill>
              <a:latin typeface="Poppins Medium Heav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387414" y="4604264"/>
            <a:ext cx="2349637" cy="204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dirty="0">
                <a:solidFill>
                  <a:srgbClr val="000000"/>
                </a:solidFill>
                <a:latin typeface="Poppins Light"/>
              </a:rPr>
              <a:t>. </a:t>
            </a:r>
          </a:p>
        </p:txBody>
      </p:sp>
      <p:sp>
        <p:nvSpPr>
          <p:cNvPr id="32" name="TextBox 19">
            <a:extLst>
              <a:ext uri="{FF2B5EF4-FFF2-40B4-BE49-F238E27FC236}">
                <a16:creationId xmlns:a16="http://schemas.microsoft.com/office/drawing/2014/main" id="{E318DA0A-8417-788D-1EC1-563228511D0C}"/>
              </a:ext>
            </a:extLst>
          </p:cNvPr>
          <p:cNvSpPr txBox="1"/>
          <p:nvPr/>
        </p:nvSpPr>
        <p:spPr>
          <a:xfrm>
            <a:off x="8125277" y="3947729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chemeClr val="bg1"/>
                </a:solidFill>
              </a:rPr>
              <a:t>Scores</a:t>
            </a:r>
            <a:endParaRPr lang="en-US" sz="2133" dirty="0">
              <a:solidFill>
                <a:schemeClr val="bg1"/>
              </a:solidFill>
              <a:latin typeface="Poppins Medium Heavy"/>
            </a:endParaRPr>
          </a:p>
        </p:txBody>
      </p:sp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D3E735D1-196B-F330-483B-AF925C4CB1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0101713"/>
              </p:ext>
            </p:extLst>
          </p:nvPr>
        </p:nvGraphicFramePr>
        <p:xfrm>
          <a:off x="2397692" y="123839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7613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7157" y="1297226"/>
            <a:ext cx="3206861" cy="4613694"/>
            <a:chOff x="0" y="0"/>
            <a:chExt cx="1374964" cy="197815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4964" cy="1978154"/>
            </a:xfrm>
            <a:custGeom>
              <a:avLst/>
              <a:gdLst/>
              <a:ahLst/>
              <a:cxnLst/>
              <a:rect l="l" t="t" r="r" b="b"/>
              <a:pathLst>
                <a:path w="1374964" h="1978154">
                  <a:moveTo>
                    <a:pt x="82082" y="0"/>
                  </a:moveTo>
                  <a:lnTo>
                    <a:pt x="1292883" y="0"/>
                  </a:lnTo>
                  <a:cubicBezTo>
                    <a:pt x="1314652" y="0"/>
                    <a:pt x="1335530" y="8648"/>
                    <a:pt x="1350923" y="24041"/>
                  </a:cubicBezTo>
                  <a:cubicBezTo>
                    <a:pt x="1366317" y="39435"/>
                    <a:pt x="1374964" y="60312"/>
                    <a:pt x="1374964" y="82082"/>
                  </a:cubicBezTo>
                  <a:lnTo>
                    <a:pt x="1374964" y="1896072"/>
                  </a:lnTo>
                  <a:cubicBezTo>
                    <a:pt x="1374964" y="1917842"/>
                    <a:pt x="1366317" y="1938719"/>
                    <a:pt x="1350923" y="1954113"/>
                  </a:cubicBezTo>
                  <a:cubicBezTo>
                    <a:pt x="1335530" y="1969506"/>
                    <a:pt x="1314652" y="1978154"/>
                    <a:pt x="1292883" y="1978154"/>
                  </a:cubicBezTo>
                  <a:lnTo>
                    <a:pt x="82082" y="1978154"/>
                  </a:lnTo>
                  <a:cubicBezTo>
                    <a:pt x="60312" y="1978154"/>
                    <a:pt x="39435" y="1969506"/>
                    <a:pt x="24041" y="1954113"/>
                  </a:cubicBezTo>
                  <a:cubicBezTo>
                    <a:pt x="8648" y="1938719"/>
                    <a:pt x="0" y="1917842"/>
                    <a:pt x="0" y="1896072"/>
                  </a:cubicBezTo>
                  <a:lnTo>
                    <a:pt x="0" y="82082"/>
                  </a:lnTo>
                  <a:cubicBezTo>
                    <a:pt x="0" y="60312"/>
                    <a:pt x="8648" y="39435"/>
                    <a:pt x="24041" y="24041"/>
                  </a:cubicBezTo>
                  <a:cubicBezTo>
                    <a:pt x="39435" y="8648"/>
                    <a:pt x="60312" y="0"/>
                    <a:pt x="82082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374964" cy="202577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5" name="Freeform 5"/>
          <p:cNvSpPr/>
          <p:nvPr/>
        </p:nvSpPr>
        <p:spPr>
          <a:xfrm>
            <a:off x="4657082" y="1253912"/>
            <a:ext cx="8741002" cy="5387635"/>
          </a:xfrm>
          <a:custGeom>
            <a:avLst/>
            <a:gdLst/>
            <a:ahLst/>
            <a:cxnLst/>
            <a:rect l="l" t="t" r="r" b="b"/>
            <a:pathLst>
              <a:path w="13111503" h="8081453">
                <a:moveTo>
                  <a:pt x="0" y="0"/>
                </a:moveTo>
                <a:lnTo>
                  <a:pt x="13111502" y="0"/>
                </a:lnTo>
                <a:lnTo>
                  <a:pt x="13111502" y="8081453"/>
                </a:lnTo>
                <a:lnTo>
                  <a:pt x="0" y="808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4020610" y="1303574"/>
            <a:ext cx="3206861" cy="4614672"/>
            <a:chOff x="0" y="0"/>
            <a:chExt cx="1374964" cy="197815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74964" cy="1978154"/>
            </a:xfrm>
            <a:custGeom>
              <a:avLst/>
              <a:gdLst/>
              <a:ahLst/>
              <a:cxnLst/>
              <a:rect l="l" t="t" r="r" b="b"/>
              <a:pathLst>
                <a:path w="1374964" h="1978154">
                  <a:moveTo>
                    <a:pt x="82082" y="0"/>
                  </a:moveTo>
                  <a:lnTo>
                    <a:pt x="1292883" y="0"/>
                  </a:lnTo>
                  <a:cubicBezTo>
                    <a:pt x="1314652" y="0"/>
                    <a:pt x="1335530" y="8648"/>
                    <a:pt x="1350923" y="24041"/>
                  </a:cubicBezTo>
                  <a:cubicBezTo>
                    <a:pt x="1366317" y="39435"/>
                    <a:pt x="1374964" y="60312"/>
                    <a:pt x="1374964" y="82082"/>
                  </a:cubicBezTo>
                  <a:lnTo>
                    <a:pt x="1374964" y="1896072"/>
                  </a:lnTo>
                  <a:cubicBezTo>
                    <a:pt x="1374964" y="1917842"/>
                    <a:pt x="1366317" y="1938719"/>
                    <a:pt x="1350923" y="1954113"/>
                  </a:cubicBezTo>
                  <a:cubicBezTo>
                    <a:pt x="1335530" y="1969506"/>
                    <a:pt x="1314652" y="1978154"/>
                    <a:pt x="1292883" y="1978154"/>
                  </a:cubicBezTo>
                  <a:lnTo>
                    <a:pt x="82082" y="1978154"/>
                  </a:lnTo>
                  <a:cubicBezTo>
                    <a:pt x="60312" y="1978154"/>
                    <a:pt x="39435" y="1969506"/>
                    <a:pt x="24041" y="1954113"/>
                  </a:cubicBezTo>
                  <a:cubicBezTo>
                    <a:pt x="8648" y="1938719"/>
                    <a:pt x="0" y="1917842"/>
                    <a:pt x="0" y="1896072"/>
                  </a:cubicBezTo>
                  <a:lnTo>
                    <a:pt x="0" y="82082"/>
                  </a:lnTo>
                  <a:cubicBezTo>
                    <a:pt x="0" y="60312"/>
                    <a:pt x="8648" y="39435"/>
                    <a:pt x="24041" y="24041"/>
                  </a:cubicBezTo>
                  <a:cubicBezTo>
                    <a:pt x="39435" y="8648"/>
                    <a:pt x="60312" y="0"/>
                    <a:pt x="82082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374964" cy="202577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9" name="AutoShape 9"/>
          <p:cNvSpPr/>
          <p:nvPr/>
        </p:nvSpPr>
        <p:spPr>
          <a:xfrm>
            <a:off x="1438194" y="3610423"/>
            <a:ext cx="1504787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4806993" y="3598479"/>
            <a:ext cx="1504787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457200" y="280748"/>
            <a:ext cx="11277600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>
                <a:solidFill>
                  <a:srgbClr val="FFFFFF"/>
                </a:solidFill>
              </a:rPr>
              <a:t>MODELLING TECHNIQUES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8282" y="1694455"/>
            <a:ext cx="1804611" cy="565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</a:rPr>
              <a:t>LOGISTIC REGRESSION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8614" y="2435918"/>
            <a:ext cx="2349637" cy="1080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333" dirty="0">
                <a:solidFill>
                  <a:srgbClr val="000000"/>
                </a:solidFill>
                <a:highlight>
                  <a:srgbClr val="FFFFFF"/>
                </a:highlight>
              </a:rPr>
              <a:t>It is suitable for binary classification tasks, and in the current data, the target variable is categorical data, which has "yes" or "no" binary choices.</a:t>
            </a:r>
            <a:endParaRPr lang="en-US" sz="1333" dirty="0">
              <a:solidFill>
                <a:srgbClr val="10B5BF"/>
              </a:solidFill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88282" y="3991423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  <a:latin typeface="Poppins Medium Heavy"/>
              </a:rPr>
              <a:t>Scores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8614" y="4480108"/>
            <a:ext cx="234963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Kaggle Score: 0.567 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Accuracy: 0.68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AUC: 0.737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412694" y="2526031"/>
            <a:ext cx="2349637" cy="86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333" dirty="0">
                <a:solidFill>
                  <a:schemeClr val="bg1"/>
                </a:solidFill>
              </a:rPr>
              <a:t>Random forests can enhance prediction accuracy by efficiently gathering complex patterns and feature relationships.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57081" y="3979480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</a:rPr>
              <a:t>Scores</a:t>
            </a:r>
            <a:endParaRPr lang="en-US" sz="2133" b="1" dirty="0">
              <a:solidFill>
                <a:schemeClr val="bg1"/>
              </a:solidFill>
              <a:latin typeface="Poppins Medium Heav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387414" y="4604264"/>
            <a:ext cx="2349637" cy="204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 dirty="0">
                <a:solidFill>
                  <a:srgbClr val="000000"/>
                </a:solidFill>
                <a:latin typeface="Poppins Light"/>
              </a:rPr>
              <a:t>. </a:t>
            </a:r>
          </a:p>
        </p:txBody>
      </p:sp>
      <p:grpSp>
        <p:nvGrpSpPr>
          <p:cNvPr id="22" name="Group 2">
            <a:extLst>
              <a:ext uri="{FF2B5EF4-FFF2-40B4-BE49-F238E27FC236}">
                <a16:creationId xmlns:a16="http://schemas.microsoft.com/office/drawing/2014/main" id="{BAF714FD-7A82-C9C2-6CC9-C1B0DEB610D1}"/>
              </a:ext>
            </a:extLst>
          </p:cNvPr>
          <p:cNvGrpSpPr/>
          <p:nvPr/>
        </p:nvGrpSpPr>
        <p:grpSpPr>
          <a:xfrm>
            <a:off x="7424152" y="1303576"/>
            <a:ext cx="3206861" cy="4613694"/>
            <a:chOff x="0" y="0"/>
            <a:chExt cx="1374964" cy="1978154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ACBD63B5-6180-CA02-92C8-303AA959EB6D}"/>
                </a:ext>
              </a:extLst>
            </p:cNvPr>
            <p:cNvSpPr/>
            <p:nvPr/>
          </p:nvSpPr>
          <p:spPr>
            <a:xfrm>
              <a:off x="0" y="0"/>
              <a:ext cx="1374964" cy="1978154"/>
            </a:xfrm>
            <a:custGeom>
              <a:avLst/>
              <a:gdLst/>
              <a:ahLst/>
              <a:cxnLst/>
              <a:rect l="l" t="t" r="r" b="b"/>
              <a:pathLst>
                <a:path w="1374964" h="1978154">
                  <a:moveTo>
                    <a:pt x="82082" y="0"/>
                  </a:moveTo>
                  <a:lnTo>
                    <a:pt x="1292883" y="0"/>
                  </a:lnTo>
                  <a:cubicBezTo>
                    <a:pt x="1314652" y="0"/>
                    <a:pt x="1335530" y="8648"/>
                    <a:pt x="1350923" y="24041"/>
                  </a:cubicBezTo>
                  <a:cubicBezTo>
                    <a:pt x="1366317" y="39435"/>
                    <a:pt x="1374964" y="60312"/>
                    <a:pt x="1374964" y="82082"/>
                  </a:cubicBezTo>
                  <a:lnTo>
                    <a:pt x="1374964" y="1896072"/>
                  </a:lnTo>
                  <a:cubicBezTo>
                    <a:pt x="1374964" y="1917842"/>
                    <a:pt x="1366317" y="1938719"/>
                    <a:pt x="1350923" y="1954113"/>
                  </a:cubicBezTo>
                  <a:cubicBezTo>
                    <a:pt x="1335530" y="1969506"/>
                    <a:pt x="1314652" y="1978154"/>
                    <a:pt x="1292883" y="1978154"/>
                  </a:cubicBezTo>
                  <a:lnTo>
                    <a:pt x="82082" y="1978154"/>
                  </a:lnTo>
                  <a:cubicBezTo>
                    <a:pt x="60312" y="1978154"/>
                    <a:pt x="39435" y="1969506"/>
                    <a:pt x="24041" y="1954113"/>
                  </a:cubicBezTo>
                  <a:cubicBezTo>
                    <a:pt x="8648" y="1938719"/>
                    <a:pt x="0" y="1917842"/>
                    <a:pt x="0" y="1896072"/>
                  </a:cubicBezTo>
                  <a:lnTo>
                    <a:pt x="0" y="82082"/>
                  </a:lnTo>
                  <a:cubicBezTo>
                    <a:pt x="0" y="60312"/>
                    <a:pt x="8648" y="39435"/>
                    <a:pt x="24041" y="24041"/>
                  </a:cubicBezTo>
                  <a:cubicBezTo>
                    <a:pt x="39435" y="8648"/>
                    <a:pt x="60312" y="0"/>
                    <a:pt x="820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rgbClr val="07ACB8"/>
              </a:solidFill>
            </a:ln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776B8B73-C076-0ABC-B3DD-CD93B715314F}"/>
                </a:ext>
              </a:extLst>
            </p:cNvPr>
            <p:cNvSpPr txBox="1"/>
            <p:nvPr/>
          </p:nvSpPr>
          <p:spPr>
            <a:xfrm>
              <a:off x="0" y="-47625"/>
              <a:ext cx="1374964" cy="202577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25" name="AutoShape 10">
            <a:extLst>
              <a:ext uri="{FF2B5EF4-FFF2-40B4-BE49-F238E27FC236}">
                <a16:creationId xmlns:a16="http://schemas.microsoft.com/office/drawing/2014/main" id="{E86E47FF-E640-4146-2E5C-8CBDADB20DE1}"/>
              </a:ext>
            </a:extLst>
          </p:cNvPr>
          <p:cNvSpPr/>
          <p:nvPr/>
        </p:nvSpPr>
        <p:spPr>
          <a:xfrm>
            <a:off x="8178801" y="3598479"/>
            <a:ext cx="1504787" cy="0"/>
          </a:xfrm>
          <a:prstGeom prst="line">
            <a:avLst/>
          </a:prstGeom>
          <a:ln w="19050" cap="rnd">
            <a:solidFill>
              <a:schemeClr val="bg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89BFB7ED-1B05-EF63-07EB-840BEC8BB5BF}"/>
              </a:ext>
            </a:extLst>
          </p:cNvPr>
          <p:cNvSpPr txBox="1"/>
          <p:nvPr/>
        </p:nvSpPr>
        <p:spPr>
          <a:xfrm>
            <a:off x="4721735" y="1663243"/>
            <a:ext cx="1804611" cy="565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</a:rPr>
              <a:t>RANDOM FOREST</a:t>
            </a:r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B7036143-F93E-C9BF-62DE-24E62A72AD2D}"/>
              </a:ext>
            </a:extLst>
          </p:cNvPr>
          <p:cNvSpPr txBox="1"/>
          <p:nvPr/>
        </p:nvSpPr>
        <p:spPr>
          <a:xfrm>
            <a:off x="4372713" y="4463950"/>
            <a:ext cx="234963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Kaggle Score: 0.63 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Accuracy: 0.91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AUC: 0.738</a:t>
            </a: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B2A93C84-E795-7764-D791-6A2DE7B97819}"/>
              </a:ext>
            </a:extLst>
          </p:cNvPr>
          <p:cNvSpPr txBox="1"/>
          <p:nvPr/>
        </p:nvSpPr>
        <p:spPr>
          <a:xfrm>
            <a:off x="8028888" y="1661340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</a:rPr>
              <a:t>LIGHT GBM</a:t>
            </a:r>
          </a:p>
        </p:txBody>
      </p:sp>
      <p:sp>
        <p:nvSpPr>
          <p:cNvPr id="31" name="TextBox 18">
            <a:extLst>
              <a:ext uri="{FF2B5EF4-FFF2-40B4-BE49-F238E27FC236}">
                <a16:creationId xmlns:a16="http://schemas.microsoft.com/office/drawing/2014/main" id="{8B9CC51B-3B74-B2EE-4729-ED1D5BE7560E}"/>
              </a:ext>
            </a:extLst>
          </p:cNvPr>
          <p:cNvSpPr txBox="1"/>
          <p:nvPr/>
        </p:nvSpPr>
        <p:spPr>
          <a:xfrm>
            <a:off x="7852764" y="2543298"/>
            <a:ext cx="2349637" cy="86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333" dirty="0">
                <a:solidFill>
                  <a:schemeClr val="bg1"/>
                </a:solidFill>
              </a:rPr>
              <a:t>Light GBM excels with big data, offering speed and accuracy through gradient-based sampling and feature bundling.</a:t>
            </a:r>
          </a:p>
        </p:txBody>
      </p:sp>
      <p:sp>
        <p:nvSpPr>
          <p:cNvPr id="32" name="TextBox 19">
            <a:extLst>
              <a:ext uri="{FF2B5EF4-FFF2-40B4-BE49-F238E27FC236}">
                <a16:creationId xmlns:a16="http://schemas.microsoft.com/office/drawing/2014/main" id="{E318DA0A-8417-788D-1EC1-563228511D0C}"/>
              </a:ext>
            </a:extLst>
          </p:cNvPr>
          <p:cNvSpPr txBox="1"/>
          <p:nvPr/>
        </p:nvSpPr>
        <p:spPr>
          <a:xfrm>
            <a:off x="8125277" y="3947729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b="1" dirty="0">
                <a:solidFill>
                  <a:schemeClr val="bg1"/>
                </a:solidFill>
              </a:rPr>
              <a:t>Scores</a:t>
            </a:r>
            <a:endParaRPr lang="en-US" sz="2133" b="1" dirty="0">
              <a:solidFill>
                <a:schemeClr val="bg1"/>
              </a:solidFill>
              <a:latin typeface="Poppins Medium Heavy"/>
            </a:endParaRPr>
          </a:p>
        </p:txBody>
      </p:sp>
      <p:sp>
        <p:nvSpPr>
          <p:cNvPr id="33" name="TextBox 16">
            <a:extLst>
              <a:ext uri="{FF2B5EF4-FFF2-40B4-BE49-F238E27FC236}">
                <a16:creationId xmlns:a16="http://schemas.microsoft.com/office/drawing/2014/main" id="{EAC41F23-181D-97D9-A061-3E22457D4074}"/>
              </a:ext>
            </a:extLst>
          </p:cNvPr>
          <p:cNvSpPr txBox="1"/>
          <p:nvPr/>
        </p:nvSpPr>
        <p:spPr>
          <a:xfrm>
            <a:off x="7852764" y="4390530"/>
            <a:ext cx="234963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Kaggle Score:  0.63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Accuracy:0.92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</a:rPr>
              <a:t>AUC: 0.76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-5400000">
            <a:off x="2658665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888" r="-28888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TextBox 17"/>
          <p:cNvSpPr txBox="1"/>
          <p:nvPr/>
        </p:nvSpPr>
        <p:spPr>
          <a:xfrm>
            <a:off x="514778" y="311121"/>
            <a:ext cx="11145775" cy="78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  <a:spcBef>
                <a:spcPct val="0"/>
              </a:spcBef>
            </a:pPr>
            <a:r>
              <a:rPr lang="en-US" sz="6000" b="1" dirty="0"/>
              <a:t>ROC-AUC CURVE</a:t>
            </a:r>
          </a:p>
        </p:txBody>
      </p:sp>
      <p:sp>
        <p:nvSpPr>
          <p:cNvPr id="2" name="Freeform 46">
            <a:extLst>
              <a:ext uri="{FF2B5EF4-FFF2-40B4-BE49-F238E27FC236}">
                <a16:creationId xmlns:a16="http://schemas.microsoft.com/office/drawing/2014/main" id="{7C68818C-6E2E-C093-A540-9BDCAD4FED71}"/>
              </a:ext>
            </a:extLst>
          </p:cNvPr>
          <p:cNvSpPr/>
          <p:nvPr/>
        </p:nvSpPr>
        <p:spPr>
          <a:xfrm rot="11618454" flipH="1" flipV="1">
            <a:off x="-1727529" y="-1063238"/>
            <a:ext cx="4047808" cy="3186175"/>
          </a:xfrm>
          <a:custGeom>
            <a:avLst/>
            <a:gdLst/>
            <a:ahLst/>
            <a:cxnLst/>
            <a:rect l="l" t="t" r="r" b="b"/>
            <a:pathLst>
              <a:path w="3358846" h="2569517">
                <a:moveTo>
                  <a:pt x="3358846" y="2569517"/>
                </a:moveTo>
                <a:lnTo>
                  <a:pt x="0" y="2569517"/>
                </a:lnTo>
                <a:lnTo>
                  <a:pt x="0" y="0"/>
                </a:lnTo>
                <a:lnTo>
                  <a:pt x="3358846" y="0"/>
                </a:lnTo>
                <a:lnTo>
                  <a:pt x="3358846" y="2569517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E98024B1-B76B-0D9B-5596-1C3045E9241C}"/>
              </a:ext>
            </a:extLst>
          </p:cNvPr>
          <p:cNvSpPr/>
          <p:nvPr/>
        </p:nvSpPr>
        <p:spPr>
          <a:xfrm rot="-4761158">
            <a:off x="9958795" y="4612611"/>
            <a:ext cx="3403518" cy="3868535"/>
          </a:xfrm>
          <a:custGeom>
            <a:avLst/>
            <a:gdLst/>
            <a:ahLst/>
            <a:cxnLst/>
            <a:rect l="l" t="t" r="r" b="b"/>
            <a:pathLst>
              <a:path w="2487542" h="2493776">
                <a:moveTo>
                  <a:pt x="0" y="0"/>
                </a:moveTo>
                <a:lnTo>
                  <a:pt x="2487542" y="0"/>
                </a:lnTo>
                <a:lnTo>
                  <a:pt x="2487542" y="2493777"/>
                </a:lnTo>
                <a:lnTo>
                  <a:pt x="0" y="24937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275621-0A73-B2A3-FEE4-4EB3F4EF8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4588" y="1276317"/>
            <a:ext cx="6462823" cy="5134018"/>
          </a:xfrm>
          <a:prstGeom prst="roundRect">
            <a:avLst>
              <a:gd name="adj" fmla="val 8594"/>
            </a:avLst>
          </a:prstGeom>
          <a:gradFill flip="none" rotWithShape="1">
            <a:gsLst>
              <a:gs pos="4000">
                <a:schemeClr val="bg2"/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37883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-5400000">
            <a:off x="2658665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888" r="-28888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TextBox 17"/>
          <p:cNvSpPr txBox="1"/>
          <p:nvPr/>
        </p:nvSpPr>
        <p:spPr>
          <a:xfrm>
            <a:off x="514778" y="311121"/>
            <a:ext cx="11145775" cy="78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10B5BF"/>
                </a:solidFill>
              </a:rPr>
              <a:t>FEATURE IMPORTANCE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B3ED75-7AC4-C510-ED45-33BDD228A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1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0" y="1412074"/>
            <a:ext cx="7772400" cy="5115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Freeform 53">
            <a:extLst>
              <a:ext uri="{FF2B5EF4-FFF2-40B4-BE49-F238E27FC236}">
                <a16:creationId xmlns:a16="http://schemas.microsoft.com/office/drawing/2014/main" id="{B522010A-E809-66B8-4ABC-DA8CF7F56E08}"/>
              </a:ext>
            </a:extLst>
          </p:cNvPr>
          <p:cNvSpPr/>
          <p:nvPr/>
        </p:nvSpPr>
        <p:spPr>
          <a:xfrm rot="19481199" flipH="1">
            <a:off x="-1762956" y="4752024"/>
            <a:ext cx="4230767" cy="3881382"/>
          </a:xfrm>
          <a:custGeom>
            <a:avLst/>
            <a:gdLst/>
            <a:ahLst/>
            <a:cxnLst/>
            <a:rect l="l" t="t" r="r" b="b"/>
            <a:pathLst>
              <a:path w="2231114" h="2510396">
                <a:moveTo>
                  <a:pt x="2231115" y="0"/>
                </a:moveTo>
                <a:lnTo>
                  <a:pt x="0" y="0"/>
                </a:lnTo>
                <a:lnTo>
                  <a:pt x="0" y="2510396"/>
                </a:lnTo>
                <a:lnTo>
                  <a:pt x="2231115" y="2510396"/>
                </a:lnTo>
                <a:lnTo>
                  <a:pt x="2231115" y="0"/>
                </a:lnTo>
                <a:close/>
              </a:path>
            </a:pathLst>
          </a:custGeom>
          <a:blipFill dpi="0" rotWithShape="1">
            <a:blip r:embed="rId5">
              <a:alphaModFix amt="36000"/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76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457200" y="365888"/>
            <a:ext cx="11277600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>
                <a:solidFill>
                  <a:srgbClr val="FFFFFF"/>
                </a:solidFill>
              </a:rPr>
              <a:t>BUSINESS RECOMMENDATIONS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8282" y="3991423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chemeClr val="bg1"/>
                </a:solidFill>
                <a:latin typeface="Poppins Medium Heavy"/>
              </a:rPr>
              <a:t>Scores</a:t>
            </a:r>
          </a:p>
        </p:txBody>
      </p:sp>
      <p:sp>
        <p:nvSpPr>
          <p:cNvPr id="32" name="TextBox 19">
            <a:extLst>
              <a:ext uri="{FF2B5EF4-FFF2-40B4-BE49-F238E27FC236}">
                <a16:creationId xmlns:a16="http://schemas.microsoft.com/office/drawing/2014/main" id="{E318DA0A-8417-788D-1EC1-563228511D0C}"/>
              </a:ext>
            </a:extLst>
          </p:cNvPr>
          <p:cNvSpPr txBox="1"/>
          <p:nvPr/>
        </p:nvSpPr>
        <p:spPr>
          <a:xfrm>
            <a:off x="8125277" y="3947729"/>
            <a:ext cx="1804611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</a:pPr>
            <a:r>
              <a:rPr lang="en-US" sz="2133" dirty="0">
                <a:solidFill>
                  <a:schemeClr val="bg1"/>
                </a:solidFill>
              </a:rPr>
              <a:t>Scores</a:t>
            </a:r>
            <a:endParaRPr lang="en-US" sz="2133" dirty="0">
              <a:solidFill>
                <a:schemeClr val="bg1"/>
              </a:solidFill>
              <a:latin typeface="Poppins Medium Heavy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BB5AD7-ECD6-80D7-567D-0BA2DFBAFD76}"/>
              </a:ext>
            </a:extLst>
          </p:cNvPr>
          <p:cNvSpPr txBox="1"/>
          <p:nvPr/>
        </p:nvSpPr>
        <p:spPr>
          <a:xfrm>
            <a:off x="677323" y="1791754"/>
            <a:ext cx="27389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spc="300" dirty="0">
                <a:latin typeface="Gill Sans MT" panose="020B0502020104020203" pitchFamily="34" charset="77"/>
              </a:rPr>
              <a:t>Prioritize Loan </a:t>
            </a:r>
          </a:p>
          <a:p>
            <a:r>
              <a:rPr lang="en-US" sz="2400" spc="300" dirty="0">
                <a:latin typeface="Gill Sans MT" panose="020B0502020104020203" pitchFamily="34" charset="77"/>
              </a:rPr>
              <a:t>Approvals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3BEBACB-6731-758D-2750-75BCFAB9043A}"/>
              </a:ext>
            </a:extLst>
          </p:cNvPr>
          <p:cNvCxnSpPr>
            <a:cxnSpLocks/>
          </p:cNvCxnSpPr>
          <p:nvPr/>
        </p:nvCxnSpPr>
        <p:spPr>
          <a:xfrm>
            <a:off x="3825824" y="1840056"/>
            <a:ext cx="0" cy="42153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15EC230-EC0A-4CB6-1343-DC5B77988778}"/>
              </a:ext>
            </a:extLst>
          </p:cNvPr>
          <p:cNvSpPr txBox="1"/>
          <p:nvPr/>
        </p:nvSpPr>
        <p:spPr>
          <a:xfrm>
            <a:off x="889000" y="2622751"/>
            <a:ext cx="2738975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Focusing on high-quality applicant profiles to streamline the approval process efficiently.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Speed up the loan approval process through automation.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D49FCD-D363-47E6-A31B-605A24A48DF8}"/>
              </a:ext>
            </a:extLst>
          </p:cNvPr>
          <p:cNvSpPr txBox="1"/>
          <p:nvPr/>
        </p:nvSpPr>
        <p:spPr>
          <a:xfrm>
            <a:off x="4023674" y="1765889"/>
            <a:ext cx="32915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spc="300" dirty="0">
                <a:latin typeface="Gill Sans MT" panose="020B0502020104020203" pitchFamily="34" charset="77"/>
              </a:rPr>
              <a:t>Implement Regular Model Retraining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F0FDB1-164C-20F1-3EDB-3EE2C78F471F}"/>
              </a:ext>
            </a:extLst>
          </p:cNvPr>
          <p:cNvCxnSpPr>
            <a:cxnSpLocks/>
          </p:cNvCxnSpPr>
          <p:nvPr/>
        </p:nvCxnSpPr>
        <p:spPr>
          <a:xfrm>
            <a:off x="7673924" y="1840056"/>
            <a:ext cx="0" cy="42153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BEBFBAF-5F03-7858-318C-703CAA99E7A6}"/>
              </a:ext>
            </a:extLst>
          </p:cNvPr>
          <p:cNvSpPr txBox="1"/>
          <p:nvPr/>
        </p:nvSpPr>
        <p:spPr>
          <a:xfrm>
            <a:off x="4182537" y="2596886"/>
            <a:ext cx="2738975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Ensuring model accuracy and effectiveness through consistent updates and refinements for reliable risk assessment.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FF3445-A113-1AD1-B81C-6E5ACC1F278F}"/>
              </a:ext>
            </a:extLst>
          </p:cNvPr>
          <p:cNvSpPr txBox="1"/>
          <p:nvPr/>
        </p:nvSpPr>
        <p:spPr>
          <a:xfrm>
            <a:off x="8032649" y="1791754"/>
            <a:ext cx="32915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spc="300" dirty="0">
                <a:latin typeface="Gill Sans MT" panose="020B0502020104020203" pitchFamily="34" charset="77"/>
              </a:rPr>
              <a:t>Develop Targeted Loan Products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202DDB-6A03-F68F-271F-750F0D1E18A4}"/>
              </a:ext>
            </a:extLst>
          </p:cNvPr>
          <p:cNvSpPr txBox="1"/>
          <p:nvPr/>
        </p:nvSpPr>
        <p:spPr>
          <a:xfrm>
            <a:off x="8145818" y="2596886"/>
            <a:ext cx="2738975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Creating specialized loan offerings to cater to diverse customer segments like students, improving market competitiveness.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49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7" grpId="0"/>
      <p:bldP spid="22" grpId="0"/>
      <p:bldP spid="25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49345" y="-2330039"/>
            <a:ext cx="10054767" cy="8171783"/>
          </a:xfrm>
          <a:custGeom>
            <a:avLst/>
            <a:gdLst/>
            <a:ahLst/>
            <a:cxnLst/>
            <a:rect l="l" t="t" r="r" b="b"/>
            <a:pathLst>
              <a:path w="15082150" h="12257675">
                <a:moveTo>
                  <a:pt x="0" y="0"/>
                </a:moveTo>
                <a:lnTo>
                  <a:pt x="15082150" y="0"/>
                </a:lnTo>
                <a:lnTo>
                  <a:pt x="15082150" y="12257674"/>
                </a:lnTo>
                <a:lnTo>
                  <a:pt x="0" y="12257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3160941" y="3446106"/>
            <a:ext cx="2588404" cy="4573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348333" y="3436960"/>
            <a:ext cx="2588404" cy="4573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5973561" y="5413102"/>
            <a:ext cx="2588404" cy="4573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8831224" y="5413102"/>
            <a:ext cx="2524408" cy="4573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 rot="-3800411" flipH="1">
            <a:off x="-168583" y="4872620"/>
            <a:ext cx="6082647" cy="6844048"/>
          </a:xfrm>
          <a:custGeom>
            <a:avLst/>
            <a:gdLst/>
            <a:ahLst/>
            <a:cxnLst/>
            <a:rect l="l" t="t" r="r" b="b"/>
            <a:pathLst>
              <a:path w="9123971" h="10266072">
                <a:moveTo>
                  <a:pt x="9123971" y="0"/>
                </a:moveTo>
                <a:lnTo>
                  <a:pt x="0" y="0"/>
                </a:lnTo>
                <a:lnTo>
                  <a:pt x="0" y="10266072"/>
                </a:lnTo>
                <a:lnTo>
                  <a:pt x="9123971" y="10266072"/>
                </a:lnTo>
                <a:lnTo>
                  <a:pt x="9123971" y="0"/>
                </a:lnTo>
                <a:close/>
              </a:path>
            </a:pathLst>
          </a:custGeom>
          <a:blipFill>
            <a:blip r:embed="rId4">
              <a:alphaModFix amt="36000"/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48322" y="800100"/>
            <a:ext cx="4379377" cy="1572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FFFFF"/>
                </a:solidFill>
                <a:cs typeface="Arial" panose="020B0604020202020204" pitchFamily="34" charset="0"/>
              </a:rPr>
              <a:t>TABLE OF </a:t>
            </a:r>
            <a:r>
              <a:rPr lang="en-US" sz="6000" b="1" dirty="0">
                <a:solidFill>
                  <a:srgbClr val="07ACB8"/>
                </a:solidFill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8333" y="3718952"/>
            <a:ext cx="2524408" cy="322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FFFFFF"/>
                </a:solidFill>
              </a:rPr>
              <a:t>Business Problem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60941" y="3718952"/>
            <a:ext cx="2588404" cy="322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FFFFFF"/>
                </a:solidFill>
              </a:rPr>
              <a:t>Dataset Exploration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8333" y="2717307"/>
            <a:ext cx="1135906" cy="56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64"/>
              </a:lnSpc>
              <a:spcBef>
                <a:spcPct val="0"/>
              </a:spcBef>
            </a:pPr>
            <a:r>
              <a:rPr lang="en-US" sz="4320">
                <a:solidFill>
                  <a:srgbClr val="10B5BF"/>
                </a:solidFill>
                <a:latin typeface="Poppins Medium Bold"/>
              </a:rPr>
              <a:t>01.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160942" y="2717307"/>
            <a:ext cx="788206" cy="5694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64"/>
              </a:lnSpc>
              <a:spcBef>
                <a:spcPct val="0"/>
              </a:spcBef>
            </a:pPr>
            <a:r>
              <a:rPr lang="en-US" sz="4320" dirty="0">
                <a:solidFill>
                  <a:srgbClr val="10B5BF"/>
                </a:solidFill>
                <a:latin typeface="Poppins Medium Bold"/>
              </a:rPr>
              <a:t>02.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73561" y="5685949"/>
            <a:ext cx="2588404" cy="322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FFFFFF"/>
                </a:solidFill>
              </a:rPr>
              <a:t>Modelling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831224" y="5681376"/>
            <a:ext cx="2524408" cy="655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FFFFFF"/>
                </a:solidFill>
              </a:rPr>
              <a:t>Business Recommendations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973561" y="4684304"/>
            <a:ext cx="1135906" cy="56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64"/>
              </a:lnSpc>
              <a:spcBef>
                <a:spcPct val="0"/>
              </a:spcBef>
            </a:pPr>
            <a:r>
              <a:rPr lang="en-US" sz="4320">
                <a:solidFill>
                  <a:srgbClr val="10B5BF"/>
                </a:solidFill>
                <a:latin typeface="Poppins Medium Bold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31224" y="4684304"/>
            <a:ext cx="1135906" cy="56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64"/>
              </a:lnSpc>
              <a:spcBef>
                <a:spcPct val="0"/>
              </a:spcBef>
            </a:pPr>
            <a:r>
              <a:rPr lang="en-US" sz="4320">
                <a:solidFill>
                  <a:srgbClr val="10B5BF"/>
                </a:solidFill>
                <a:latin typeface="Poppins Medium Bold"/>
              </a:rPr>
              <a:t>04.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202097" y="2895296"/>
            <a:ext cx="9787805" cy="1067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3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FFFFFF"/>
                </a:solidFill>
                <a:latin typeface="Poppins Medium Bold"/>
              </a:rPr>
              <a:t>THANK YOU </a:t>
            </a:r>
          </a:p>
        </p:txBody>
      </p:sp>
      <p:sp>
        <p:nvSpPr>
          <p:cNvPr id="12" name="Freeform 52">
            <a:extLst>
              <a:ext uri="{FF2B5EF4-FFF2-40B4-BE49-F238E27FC236}">
                <a16:creationId xmlns:a16="http://schemas.microsoft.com/office/drawing/2014/main" id="{22DD5F2A-B7C5-5EF0-1672-0E214772E510}"/>
              </a:ext>
            </a:extLst>
          </p:cNvPr>
          <p:cNvSpPr/>
          <p:nvPr/>
        </p:nvSpPr>
        <p:spPr>
          <a:xfrm>
            <a:off x="7265646" y="-1784587"/>
            <a:ext cx="7448512" cy="4984369"/>
          </a:xfrm>
          <a:custGeom>
            <a:avLst/>
            <a:gdLst/>
            <a:ahLst/>
            <a:cxnLst/>
            <a:rect l="l" t="t" r="r" b="b"/>
            <a:pathLst>
              <a:path w="3340337" h="2714783">
                <a:moveTo>
                  <a:pt x="0" y="0"/>
                </a:moveTo>
                <a:lnTo>
                  <a:pt x="3340337" y="0"/>
                </a:lnTo>
                <a:lnTo>
                  <a:pt x="3340337" y="2714783"/>
                </a:lnTo>
                <a:lnTo>
                  <a:pt x="0" y="2714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52">
            <a:extLst>
              <a:ext uri="{FF2B5EF4-FFF2-40B4-BE49-F238E27FC236}">
                <a16:creationId xmlns:a16="http://schemas.microsoft.com/office/drawing/2014/main" id="{5E00A6A5-8330-5BD9-95AB-D883CD37CD91}"/>
              </a:ext>
            </a:extLst>
          </p:cNvPr>
          <p:cNvSpPr/>
          <p:nvPr/>
        </p:nvSpPr>
        <p:spPr>
          <a:xfrm>
            <a:off x="-1861722" y="4280876"/>
            <a:ext cx="5691601" cy="4361711"/>
          </a:xfrm>
          <a:custGeom>
            <a:avLst/>
            <a:gdLst/>
            <a:ahLst/>
            <a:cxnLst/>
            <a:rect l="l" t="t" r="r" b="b"/>
            <a:pathLst>
              <a:path w="3340337" h="2714783">
                <a:moveTo>
                  <a:pt x="0" y="0"/>
                </a:moveTo>
                <a:lnTo>
                  <a:pt x="3340337" y="0"/>
                </a:lnTo>
                <a:lnTo>
                  <a:pt x="3340337" y="2714783"/>
                </a:lnTo>
                <a:lnTo>
                  <a:pt x="0" y="2714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276B2997-A1C1-F2A0-67EE-AFDBF9E939FB}"/>
              </a:ext>
            </a:extLst>
          </p:cNvPr>
          <p:cNvSpPr/>
          <p:nvPr/>
        </p:nvSpPr>
        <p:spPr>
          <a:xfrm>
            <a:off x="-967408" y="-318052"/>
            <a:ext cx="13490712" cy="8030818"/>
          </a:xfrm>
          <a:custGeom>
            <a:avLst/>
            <a:gdLst/>
            <a:ahLst/>
            <a:cxnLst/>
            <a:rect l="l" t="t" r="r" b="b"/>
            <a:pathLst>
              <a:path w="19110204" h="13516126">
                <a:moveTo>
                  <a:pt x="0" y="0"/>
                </a:moveTo>
                <a:lnTo>
                  <a:pt x="19110204" y="0"/>
                </a:lnTo>
                <a:lnTo>
                  <a:pt x="19110204" y="13516126"/>
                </a:lnTo>
                <a:lnTo>
                  <a:pt x="0" y="13516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1202097" y="2895296"/>
            <a:ext cx="9787805" cy="1067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3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FFFFFF"/>
                </a:solidFill>
                <a:latin typeface="Poppins Medium Bold"/>
              </a:rPr>
              <a:t>Q </a:t>
            </a:r>
            <a:r>
              <a:rPr lang="en-US" sz="5400" b="1" dirty="0">
                <a:solidFill>
                  <a:srgbClr val="FFFFFF"/>
                </a:solidFill>
                <a:latin typeface="Poppins Medium Bold"/>
              </a:rPr>
              <a:t>&amp;</a:t>
            </a:r>
            <a:r>
              <a:rPr lang="en-US" sz="8800" b="1" dirty="0">
                <a:solidFill>
                  <a:srgbClr val="FFFFFF"/>
                </a:solidFill>
                <a:latin typeface="Poppins Medium Bold"/>
              </a:rPr>
              <a:t> A </a:t>
            </a:r>
          </a:p>
        </p:txBody>
      </p:sp>
    </p:spTree>
    <p:extLst>
      <p:ext uri="{BB962C8B-B14F-4D97-AF65-F5344CB8AC3E}">
        <p14:creationId xmlns:p14="http://schemas.microsoft.com/office/powerpoint/2010/main" val="125931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048CF1C-B834-E3B9-6EBD-E95BCB4896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2261273" cy="6858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0" y="0"/>
            <a:ext cx="13281338" cy="6858000"/>
          </a:xfrm>
          <a:custGeom>
            <a:avLst/>
            <a:gdLst/>
            <a:ahLst/>
            <a:cxnLst/>
            <a:rect l="l" t="t" r="r" b="b"/>
            <a:pathLst>
              <a:path w="19922007" h="10287000">
                <a:moveTo>
                  <a:pt x="0" y="0"/>
                </a:moveTo>
                <a:lnTo>
                  <a:pt x="19922007" y="0"/>
                </a:lnTo>
                <a:lnTo>
                  <a:pt x="1992200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3868458" y="3718012"/>
            <a:ext cx="4455086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202098" y="2209106"/>
            <a:ext cx="9787805" cy="1038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3"/>
              </a:lnSpc>
              <a:spcBef>
                <a:spcPct val="0"/>
              </a:spcBef>
            </a:pPr>
            <a:r>
              <a:rPr lang="en-US" sz="7954" b="1" dirty="0">
                <a:solidFill>
                  <a:srgbClr val="FFFFFF"/>
                </a:solidFill>
              </a:rPr>
              <a:t>BUSINESS </a:t>
            </a:r>
            <a:r>
              <a:rPr lang="en-US" sz="7954" b="1" dirty="0">
                <a:solidFill>
                  <a:srgbClr val="07ACB8"/>
                </a:solidFill>
              </a:rPr>
              <a:t>PROBLEM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2621 0.24861" pathEditMode="relative" ptsTypes="AA">
                                      <p:cBhvr>
                                        <p:cTn id="6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2621 0.24861 L 0.25348 0.24861" pathEditMode="relative" ptsTypes="AA">
                                      <p:cBhvr>
                                        <p:cTn id="11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5348 0.24861 L 0.10716 0.17669" pathEditMode="relative" ptsTypes="AA">
                                      <p:cBhvr>
                                        <p:cTn id="14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10716 0.17669 L -0.25348 0.11286" pathEditMode="relative" ptsTypes="AA">
                                      <p:cBhvr>
                                        <p:cTn id="17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5348 0.11286 L 0.25348 -0.24861" pathEditMode="relative" ptsTypes="AA">
                                      <p:cBhvr>
                                        <p:cTn id="20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5348 -0.24861 L 0.25348 -0.24861" pathEditMode="relative" ptsTypes="AA">
                                      <p:cBhvr>
                                        <p:cTn id="23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0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5348 -0.24861 L 0.25348 0.06068" pathEditMode="relative" ptsTypes="AA">
                                      <p:cBhvr>
                                        <p:cTn id="26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00"/>
                            </p:stCondLst>
                            <p:childTnLst>
                              <p:par>
                                <p:cTn id="28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5348 0.06068 L 0.25348 0.24861" pathEditMode="relative" ptsTypes="AA">
                                      <p:cBhvr>
                                        <p:cTn id="29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5348 0.24861 L -0.25348 0.24861" pathEditMode="relative" ptsTypes="AA">
                                      <p:cBhvr>
                                        <p:cTn id="32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0000"/>
                            </p:stCondLst>
                            <p:childTnLst>
                              <p:par>
                                <p:cTn id="34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5348 0.24861 L -0.25348 0.05273" pathEditMode="relative" ptsTypes="AA">
                                      <p:cBhvr>
                                        <p:cTn id="35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45000"/>
                            </p:stCondLst>
                            <p:childTnLst>
                              <p:par>
                                <p:cTn id="37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5348 0.05273 L -0.25348 -0.20584" pathEditMode="relative" ptsTypes="AA">
                                      <p:cBhvr>
                                        <p:cTn id="38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0000"/>
                            </p:stCondLst>
                            <p:childTnLst>
                              <p:par>
                                <p:cTn id="4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5348 -0.20584 L 0.11417 -0.24861" pathEditMode="relative" ptsTypes="AA">
                                      <p:cBhvr>
                                        <p:cTn id="41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15000"/>
                            </p:stCondLst>
                            <p:childTnLst>
                              <p:par>
                                <p:cTn id="4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11417 -0.24861 L 0.01377 -0.24861" pathEditMode="relative" ptsTypes="AA">
                                      <p:cBhvr>
                                        <p:cTn id="44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00"/>
                            </p:stCondLst>
                            <p:childTnLst>
                              <p:par>
                                <p:cTn id="4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1377 -0.24861 L 0 0" pathEditMode="relative" ptsTypes="AA">
                                      <p:cBhvr>
                                        <p:cTn id="47" dur="3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49" dur="3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85000"/>
                            </p:stCondLst>
                            <p:childTnLst>
                              <p:par>
                                <p:cTn id="5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52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14090" y="1079673"/>
            <a:ext cx="3120896" cy="5033703"/>
          </a:xfrm>
          <a:custGeom>
            <a:avLst/>
            <a:gdLst/>
            <a:ahLst/>
            <a:cxnLst/>
            <a:rect l="l" t="t" r="r" b="b"/>
            <a:pathLst>
              <a:path w="4681344" h="7550555">
                <a:moveTo>
                  <a:pt x="0" y="0"/>
                </a:moveTo>
                <a:lnTo>
                  <a:pt x="4681344" y="0"/>
                </a:lnTo>
                <a:lnTo>
                  <a:pt x="4681344" y="7550555"/>
                </a:lnTo>
                <a:lnTo>
                  <a:pt x="0" y="75505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685800" y="1992459"/>
            <a:ext cx="4455086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7051114" y="1998809"/>
            <a:ext cx="4455086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7051114" y="5277021"/>
            <a:ext cx="4455086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685800" y="4153141"/>
            <a:ext cx="4215654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3334" dirty="0">
                <a:solidFill>
                  <a:srgbClr val="FFFFFF"/>
                </a:solidFill>
              </a:rPr>
              <a:t>Utilizing Additional Data Sources</a:t>
            </a:r>
          </a:p>
        </p:txBody>
      </p:sp>
      <p:sp>
        <p:nvSpPr>
          <p:cNvPr id="7" name="AutoShape 7"/>
          <p:cNvSpPr/>
          <p:nvPr/>
        </p:nvSpPr>
        <p:spPr>
          <a:xfrm>
            <a:off x="685800" y="5270671"/>
            <a:ext cx="4455086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6323926" y="-2473325"/>
            <a:ext cx="7171765" cy="5486400"/>
          </a:xfrm>
          <a:custGeom>
            <a:avLst/>
            <a:gdLst/>
            <a:ahLst/>
            <a:cxnLst/>
            <a:rect l="l" t="t" r="r" b="b"/>
            <a:pathLst>
              <a:path w="10757647" h="8229600">
                <a:moveTo>
                  <a:pt x="0" y="0"/>
                </a:moveTo>
                <a:lnTo>
                  <a:pt x="10757647" y="0"/>
                </a:lnTo>
                <a:lnTo>
                  <a:pt x="107576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-537755" y="4470123"/>
            <a:ext cx="4244453" cy="4775755"/>
          </a:xfrm>
          <a:custGeom>
            <a:avLst/>
            <a:gdLst/>
            <a:ahLst/>
            <a:cxnLst/>
            <a:rect l="l" t="t" r="r" b="b"/>
            <a:pathLst>
              <a:path w="6366679" h="7163633">
                <a:moveTo>
                  <a:pt x="6366679" y="0"/>
                </a:moveTo>
                <a:lnTo>
                  <a:pt x="0" y="0"/>
                </a:lnTo>
                <a:lnTo>
                  <a:pt x="0" y="7163632"/>
                </a:lnTo>
                <a:lnTo>
                  <a:pt x="6366679" y="7163632"/>
                </a:lnTo>
                <a:lnTo>
                  <a:pt x="6366679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1" name="Group 11"/>
          <p:cNvGrpSpPr/>
          <p:nvPr/>
        </p:nvGrpSpPr>
        <p:grpSpPr>
          <a:xfrm>
            <a:off x="6958196" y="1952349"/>
            <a:ext cx="92919" cy="9291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140886" y="1945999"/>
            <a:ext cx="92919" cy="9291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958196" y="5233737"/>
            <a:ext cx="92919" cy="9291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140886" y="5227387"/>
            <a:ext cx="92919" cy="9291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B5B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680"/>
                </a:lnSpc>
              </a:pPr>
              <a:endParaRPr sz="1200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685800" y="808046"/>
            <a:ext cx="4215654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3334" dirty="0">
                <a:solidFill>
                  <a:srgbClr val="FFFFFF"/>
                </a:solidFill>
              </a:rPr>
              <a:t>Non-Traditional Borrower’s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622914" y="808046"/>
            <a:ext cx="3924915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00"/>
              </a:lnSpc>
            </a:pPr>
            <a:r>
              <a:rPr lang="en-US" sz="3334" dirty="0">
                <a:solidFill>
                  <a:srgbClr val="FFFFFF"/>
                </a:solidFill>
                <a:latin typeface="Poppins Medium Bold"/>
              </a:rPr>
              <a:t>Risk of Untrustworthy Lenders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47857" y="4153141"/>
            <a:ext cx="3599972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00"/>
              </a:lnSpc>
            </a:pPr>
            <a:r>
              <a:rPr lang="en-US" sz="3334" dirty="0">
                <a:solidFill>
                  <a:srgbClr val="FFFFFF"/>
                </a:solidFill>
              </a:rPr>
              <a:t>Enhancing Credit Worthiness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22EB0DA-07EB-67D3-BAA9-131C27F17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432" y="2466173"/>
            <a:ext cx="1886211" cy="188621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ABC78FD-B2A1-3C83-95FB-3419AC55E21C}"/>
              </a:ext>
            </a:extLst>
          </p:cNvPr>
          <p:cNvSpPr txBox="1"/>
          <p:nvPr/>
        </p:nvSpPr>
        <p:spPr>
          <a:xfrm>
            <a:off x="1164921" y="901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98312" y="4248885"/>
            <a:ext cx="9053795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749300" y="4203049"/>
            <a:ext cx="98024" cy="98024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887899" y="4209399"/>
            <a:ext cx="98024" cy="9802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212697" y="4203049"/>
            <a:ext cx="98024" cy="98024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510945" y="4203049"/>
            <a:ext cx="98024" cy="98024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803095" y="4209399"/>
            <a:ext cx="98024" cy="9802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3" name="Freeform 13"/>
          <p:cNvSpPr/>
          <p:nvPr/>
        </p:nvSpPr>
        <p:spPr>
          <a:xfrm flipH="1">
            <a:off x="5310721" y="-2466547"/>
            <a:ext cx="9092500" cy="6910300"/>
          </a:xfrm>
          <a:custGeom>
            <a:avLst/>
            <a:gdLst/>
            <a:ahLst/>
            <a:cxnLst/>
            <a:rect l="l" t="t" r="r" b="b"/>
            <a:pathLst>
              <a:path w="13638750" h="10365450">
                <a:moveTo>
                  <a:pt x="13638751" y="0"/>
                </a:moveTo>
                <a:lnTo>
                  <a:pt x="0" y="0"/>
                </a:lnTo>
                <a:lnTo>
                  <a:pt x="0" y="10365450"/>
                </a:lnTo>
                <a:lnTo>
                  <a:pt x="13638751" y="10365450"/>
                </a:lnTo>
                <a:lnTo>
                  <a:pt x="1363875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887899" y="4512007"/>
            <a:ext cx="1639605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55"/>
              </a:lnSpc>
              <a:spcBef>
                <a:spcPct val="0"/>
              </a:spcBef>
            </a:pPr>
            <a:r>
              <a:rPr lang="en-US" sz="2133" dirty="0">
                <a:solidFill>
                  <a:srgbClr val="10B5BF"/>
                </a:solidFill>
                <a:latin typeface="Poppins Medium Heavy"/>
              </a:rPr>
              <a:t>TASK 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49300" y="4512007"/>
            <a:ext cx="1639605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55"/>
              </a:lnSpc>
              <a:spcBef>
                <a:spcPct val="0"/>
              </a:spcBef>
            </a:pPr>
            <a:r>
              <a:rPr lang="en-US" sz="2133" dirty="0">
                <a:solidFill>
                  <a:srgbClr val="10B5BF"/>
                </a:solidFill>
                <a:latin typeface="Poppins Medium Heavy"/>
              </a:rPr>
              <a:t>TASK 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212698" y="4512007"/>
            <a:ext cx="1639605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55"/>
              </a:lnSpc>
              <a:spcBef>
                <a:spcPct val="0"/>
              </a:spcBef>
            </a:pPr>
            <a:r>
              <a:rPr lang="en-US" sz="2133" dirty="0">
                <a:solidFill>
                  <a:srgbClr val="10B5BF"/>
                </a:solidFill>
                <a:latin typeface="Poppins Medium Heavy"/>
              </a:rPr>
              <a:t>TASK 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510946" y="4512007"/>
            <a:ext cx="1639605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55"/>
              </a:lnSpc>
              <a:spcBef>
                <a:spcPct val="0"/>
              </a:spcBef>
            </a:pPr>
            <a:r>
              <a:rPr lang="en-US" sz="2133" dirty="0">
                <a:solidFill>
                  <a:srgbClr val="10B5BF"/>
                </a:solidFill>
                <a:latin typeface="Poppins Medium Heavy"/>
              </a:rPr>
              <a:t>TASK 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803095" y="4512007"/>
            <a:ext cx="1639605" cy="28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55"/>
              </a:lnSpc>
              <a:spcBef>
                <a:spcPct val="0"/>
              </a:spcBef>
            </a:pPr>
            <a:r>
              <a:rPr lang="en-US" sz="2133" dirty="0">
                <a:solidFill>
                  <a:srgbClr val="10B5BF"/>
                </a:solidFill>
                <a:latin typeface="Poppins Medium Heavy"/>
              </a:rPr>
              <a:t>TASK 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85800" y="1861820"/>
            <a:ext cx="4750079" cy="1572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FFFFF"/>
                </a:solidFill>
              </a:rPr>
              <a:t>PROJECT </a:t>
            </a:r>
          </a:p>
          <a:p>
            <a:pPr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07ACB8"/>
                </a:solidFill>
              </a:rPr>
              <a:t>OBJECTIVES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49300" y="4976095"/>
            <a:ext cx="1639605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Conduct In-Depth Data Exploration (EDA)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87899" y="4976095"/>
            <a:ext cx="1639605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Implement and Tune Machine Learning Models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212698" y="4976095"/>
            <a:ext cx="1639605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Evaluate Model Performance using ROC/AUC curve.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537496" y="4976095"/>
            <a:ext cx="1639605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Feature Importance and Kaggle Score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862294" y="4976095"/>
            <a:ext cx="1639605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FFFFFF"/>
                </a:solidFill>
              </a:rPr>
              <a:t>Business Recommendations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18" grpId="0"/>
      <p:bldP spid="21" grpId="0"/>
      <p:bldP spid="22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38400" y="-1815019"/>
            <a:ext cx="5094410" cy="3897224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0" y="0"/>
                </a:moveTo>
                <a:lnTo>
                  <a:pt x="7641616" y="0"/>
                </a:lnTo>
                <a:lnTo>
                  <a:pt x="7641616" y="5845836"/>
                </a:lnTo>
                <a:lnTo>
                  <a:pt x="0" y="5845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279486" y="5199189"/>
            <a:ext cx="5773919" cy="4417049"/>
          </a:xfrm>
          <a:custGeom>
            <a:avLst/>
            <a:gdLst/>
            <a:ahLst/>
            <a:cxnLst/>
            <a:rect l="l" t="t" r="r" b="b"/>
            <a:pathLst>
              <a:path w="8660879" h="6625573">
                <a:moveTo>
                  <a:pt x="0" y="0"/>
                </a:moveTo>
                <a:lnTo>
                  <a:pt x="8660880" y="0"/>
                </a:lnTo>
                <a:lnTo>
                  <a:pt x="8660880" y="6625572"/>
                </a:lnTo>
                <a:lnTo>
                  <a:pt x="0" y="6625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843413" y="1951672"/>
            <a:ext cx="850517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9600" b="1" spc="300" dirty="0">
                <a:solidFill>
                  <a:srgbClr val="FFFFFF"/>
                </a:solidFill>
              </a:rPr>
              <a:t>DATASET </a:t>
            </a:r>
          </a:p>
          <a:p>
            <a:pPr algn="ctr">
              <a:spcBef>
                <a:spcPct val="0"/>
              </a:spcBef>
            </a:pPr>
            <a:r>
              <a:rPr lang="en-US" sz="9600" b="1" spc="300" dirty="0">
                <a:solidFill>
                  <a:srgbClr val="07ACB8"/>
                </a:solidFill>
              </a:rPr>
              <a:t>EXPLORATION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81264" y="1281939"/>
            <a:ext cx="5324937" cy="4584703"/>
            <a:chOff x="0" y="0"/>
            <a:chExt cx="2427808" cy="20903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5" name="Freeform 5"/>
          <p:cNvSpPr/>
          <p:nvPr/>
        </p:nvSpPr>
        <p:spPr>
          <a:xfrm rot="-4761158">
            <a:off x="-3968914" y="1558252"/>
            <a:ext cx="8595238" cy="8616780"/>
          </a:xfrm>
          <a:custGeom>
            <a:avLst/>
            <a:gdLst/>
            <a:ahLst/>
            <a:cxnLst/>
            <a:rect l="l" t="t" r="r" b="b"/>
            <a:pathLst>
              <a:path w="12892857" h="12925170">
                <a:moveTo>
                  <a:pt x="0" y="0"/>
                </a:moveTo>
                <a:lnTo>
                  <a:pt x="12892857" y="0"/>
                </a:lnTo>
                <a:lnTo>
                  <a:pt x="12892857" y="12925169"/>
                </a:lnTo>
                <a:lnTo>
                  <a:pt x="0" y="1292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85800" y="1281939"/>
            <a:ext cx="5324937" cy="4584703"/>
            <a:chOff x="0" y="0"/>
            <a:chExt cx="2427808" cy="20903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35062" y="4786598"/>
            <a:ext cx="4017387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More loans were repaid than loans that were not repaid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8753" y="1756392"/>
            <a:ext cx="4479031" cy="78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>
                <a:solidFill>
                  <a:srgbClr val="000000"/>
                </a:solidFill>
              </a:rPr>
              <a:t>DATA-SET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23954" y="2730308"/>
            <a:ext cx="1639605" cy="292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  <a:spcBef>
                <a:spcPct val="0"/>
              </a:spcBef>
            </a:pPr>
            <a:r>
              <a:rPr lang="en-US" sz="2400" dirty="0">
                <a:solidFill>
                  <a:srgbClr val="10B5BF"/>
                </a:solidFill>
              </a:rPr>
              <a:t>DIMENSIONS</a:t>
            </a:r>
            <a:endParaRPr lang="en-US" sz="2000" dirty="0">
              <a:solidFill>
                <a:srgbClr val="10B5BF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97706" y="3159617"/>
            <a:ext cx="4017387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Number of Features: 122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Number of Observations: 307,511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09465" y="4056373"/>
            <a:ext cx="2993867" cy="574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  <a:spcBef>
                <a:spcPct val="0"/>
              </a:spcBef>
            </a:pPr>
            <a:r>
              <a:rPr lang="en-US" sz="2400" dirty="0">
                <a:solidFill>
                  <a:srgbClr val="10B5BF"/>
                </a:solidFill>
              </a:rPr>
              <a:t>IMBALANCED TARGET VARIABLE</a:t>
            </a:r>
          </a:p>
        </p:txBody>
      </p:sp>
      <p:sp>
        <p:nvSpPr>
          <p:cNvPr id="15" name="Freeform 15"/>
          <p:cNvSpPr/>
          <p:nvPr/>
        </p:nvSpPr>
        <p:spPr>
          <a:xfrm rot="-4761158">
            <a:off x="10533639" y="-1957407"/>
            <a:ext cx="3316723" cy="3325035"/>
          </a:xfrm>
          <a:custGeom>
            <a:avLst/>
            <a:gdLst/>
            <a:ahLst/>
            <a:cxnLst/>
            <a:rect l="l" t="t" r="r" b="b"/>
            <a:pathLst>
              <a:path w="4975084" h="4987553">
                <a:moveTo>
                  <a:pt x="0" y="0"/>
                </a:moveTo>
                <a:lnTo>
                  <a:pt x="4975084" y="0"/>
                </a:lnTo>
                <a:lnTo>
                  <a:pt x="4975084" y="4987553"/>
                </a:lnTo>
                <a:lnTo>
                  <a:pt x="0" y="49875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ACF3E7-4654-A232-E586-DCC74ABEA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849" y="1712313"/>
            <a:ext cx="4915576" cy="38120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434EF0-DE0D-DC8A-CBE5-DBF059C12495}"/>
              </a:ext>
            </a:extLst>
          </p:cNvPr>
          <p:cNvCxnSpPr/>
          <p:nvPr/>
        </p:nvCxnSpPr>
        <p:spPr>
          <a:xfrm>
            <a:off x="1578279" y="3920647"/>
            <a:ext cx="33945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-5400000">
            <a:off x="2658665" y="-2667000"/>
            <a:ext cx="68580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888" r="-28888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TextBox 17"/>
          <p:cNvSpPr txBox="1"/>
          <p:nvPr/>
        </p:nvSpPr>
        <p:spPr>
          <a:xfrm>
            <a:off x="514778" y="311121"/>
            <a:ext cx="11145775" cy="78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6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10B5BF"/>
                </a:solidFill>
              </a:rPr>
              <a:t>CORRELATION</a:t>
            </a:r>
          </a:p>
        </p:txBody>
      </p:sp>
      <p:sp>
        <p:nvSpPr>
          <p:cNvPr id="35" name="Freeform 52">
            <a:extLst>
              <a:ext uri="{FF2B5EF4-FFF2-40B4-BE49-F238E27FC236}">
                <a16:creationId xmlns:a16="http://schemas.microsoft.com/office/drawing/2014/main" id="{74C611FD-04CC-4E88-C131-8A2F9ED1582B}"/>
              </a:ext>
            </a:extLst>
          </p:cNvPr>
          <p:cNvSpPr/>
          <p:nvPr/>
        </p:nvSpPr>
        <p:spPr>
          <a:xfrm>
            <a:off x="6864264" y="-1230684"/>
            <a:ext cx="6857124" cy="4484319"/>
          </a:xfrm>
          <a:custGeom>
            <a:avLst/>
            <a:gdLst/>
            <a:ahLst/>
            <a:cxnLst/>
            <a:rect l="l" t="t" r="r" b="b"/>
            <a:pathLst>
              <a:path w="3340337" h="2714783">
                <a:moveTo>
                  <a:pt x="0" y="0"/>
                </a:moveTo>
                <a:lnTo>
                  <a:pt x="3340337" y="0"/>
                </a:lnTo>
                <a:lnTo>
                  <a:pt x="3340337" y="2714783"/>
                </a:lnTo>
                <a:lnTo>
                  <a:pt x="0" y="27147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34" name="Content Placeholder 7">
            <a:extLst>
              <a:ext uri="{FF2B5EF4-FFF2-40B4-BE49-F238E27FC236}">
                <a16:creationId xmlns:a16="http://schemas.microsoft.com/office/drawing/2014/main" id="{169C1C09-B7D9-A638-DF21-5A0A8757DD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auto">
          <a:xfrm>
            <a:off x="1909185" y="1412074"/>
            <a:ext cx="8383641" cy="47731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3">
            <a:extLst>
              <a:ext uri="{FF2B5EF4-FFF2-40B4-BE49-F238E27FC236}">
                <a16:creationId xmlns:a16="http://schemas.microsoft.com/office/drawing/2014/main" id="{5DDD7C9D-0A76-D1C0-2B67-2E36ABF0664A}"/>
              </a:ext>
            </a:extLst>
          </p:cNvPr>
          <p:cNvSpPr/>
          <p:nvPr/>
        </p:nvSpPr>
        <p:spPr>
          <a:xfrm rot="19613000" flipH="1">
            <a:off x="-1577023" y="4241796"/>
            <a:ext cx="4030509" cy="4694529"/>
          </a:xfrm>
          <a:custGeom>
            <a:avLst/>
            <a:gdLst/>
            <a:ahLst/>
            <a:cxnLst/>
            <a:rect l="l" t="t" r="r" b="b"/>
            <a:pathLst>
              <a:path w="2231114" h="2510396">
                <a:moveTo>
                  <a:pt x="2231115" y="0"/>
                </a:moveTo>
                <a:lnTo>
                  <a:pt x="0" y="0"/>
                </a:lnTo>
                <a:lnTo>
                  <a:pt x="0" y="2510396"/>
                </a:lnTo>
                <a:lnTo>
                  <a:pt x="2231115" y="2510396"/>
                </a:lnTo>
                <a:lnTo>
                  <a:pt x="223111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6181264" y="1281939"/>
            <a:ext cx="5324937" cy="4584703"/>
            <a:chOff x="0" y="0"/>
            <a:chExt cx="2427808" cy="20903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5800" y="1281939"/>
            <a:ext cx="5324937" cy="4584703"/>
            <a:chOff x="0" y="0"/>
            <a:chExt cx="2427808" cy="20903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27808" cy="2090312"/>
            </a:xfrm>
            <a:custGeom>
              <a:avLst/>
              <a:gdLst/>
              <a:ahLst/>
              <a:cxnLst/>
              <a:rect l="l" t="t" r="r" b="b"/>
              <a:pathLst>
                <a:path w="2427808" h="2090312">
                  <a:moveTo>
                    <a:pt x="49433" y="0"/>
                  </a:moveTo>
                  <a:lnTo>
                    <a:pt x="2378376" y="0"/>
                  </a:lnTo>
                  <a:cubicBezTo>
                    <a:pt x="2391486" y="0"/>
                    <a:pt x="2404059" y="5208"/>
                    <a:pt x="2413330" y="14478"/>
                  </a:cubicBezTo>
                  <a:cubicBezTo>
                    <a:pt x="2422600" y="23749"/>
                    <a:pt x="2427808" y="36322"/>
                    <a:pt x="2427808" y="49433"/>
                  </a:cubicBezTo>
                  <a:lnTo>
                    <a:pt x="2427808" y="2040880"/>
                  </a:lnTo>
                  <a:cubicBezTo>
                    <a:pt x="2427808" y="2068181"/>
                    <a:pt x="2405676" y="2090312"/>
                    <a:pt x="2378376" y="2090312"/>
                  </a:cubicBezTo>
                  <a:lnTo>
                    <a:pt x="49433" y="2090312"/>
                  </a:lnTo>
                  <a:cubicBezTo>
                    <a:pt x="22132" y="2090312"/>
                    <a:pt x="0" y="2068181"/>
                    <a:pt x="0" y="2040880"/>
                  </a:cubicBezTo>
                  <a:lnTo>
                    <a:pt x="0" y="49433"/>
                  </a:lnTo>
                  <a:cubicBezTo>
                    <a:pt x="0" y="22132"/>
                    <a:pt x="22132" y="0"/>
                    <a:pt x="494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27808" cy="213793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800929" y="159158"/>
            <a:ext cx="6590141" cy="789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6000" b="1" dirty="0"/>
              <a:t>INSIGHTS FROM EDA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2908" y="3097916"/>
            <a:ext cx="3034596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55"/>
              </a:lnSpc>
              <a:spcBef>
                <a:spcPct val="0"/>
              </a:spcBef>
            </a:pPr>
            <a:r>
              <a:rPr lang="en-US" sz="2400" dirty="0">
                <a:solidFill>
                  <a:srgbClr val="10B5BF"/>
                </a:solidFill>
              </a:rPr>
              <a:t>Loan Repayment Trend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1515" y="3872097"/>
            <a:ext cx="401738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</a:rPr>
              <a:t>More loans were repaid by female’s than male’s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5" name="Freeform 15"/>
          <p:cNvSpPr/>
          <p:nvPr/>
        </p:nvSpPr>
        <p:spPr>
          <a:xfrm rot="-4761158">
            <a:off x="10533639" y="-1908216"/>
            <a:ext cx="3316723" cy="3325035"/>
          </a:xfrm>
          <a:custGeom>
            <a:avLst/>
            <a:gdLst/>
            <a:ahLst/>
            <a:cxnLst/>
            <a:rect l="l" t="t" r="r" b="b"/>
            <a:pathLst>
              <a:path w="4975084" h="4987553">
                <a:moveTo>
                  <a:pt x="0" y="0"/>
                </a:moveTo>
                <a:lnTo>
                  <a:pt x="4975084" y="0"/>
                </a:lnTo>
                <a:lnTo>
                  <a:pt x="4975084" y="4987553"/>
                </a:lnTo>
                <a:lnTo>
                  <a:pt x="0" y="49875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4C761354-9738-CFED-2B7D-4A57461670CB}"/>
              </a:ext>
            </a:extLst>
          </p:cNvPr>
          <p:cNvSpPr txBox="1"/>
          <p:nvPr/>
        </p:nvSpPr>
        <p:spPr>
          <a:xfrm>
            <a:off x="1020691" y="1779013"/>
            <a:ext cx="4479031" cy="722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4000" dirty="0">
                <a:solidFill>
                  <a:schemeClr val="bg1"/>
                </a:solidFill>
              </a:rPr>
              <a:t>GENDER ROLE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47487F41-CC97-16C6-98ED-B0D797E06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454" y="1440690"/>
            <a:ext cx="4470400" cy="4267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45664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1464</TotalTime>
  <Words>528</Words>
  <Application>Microsoft Macintosh PowerPoint</Application>
  <PresentationFormat>Widescreen</PresentationFormat>
  <Paragraphs>127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Gill Sans MT</vt:lpstr>
      <vt:lpstr>Poppins Light</vt:lpstr>
      <vt:lpstr>Poppins Medium Bold</vt:lpstr>
      <vt:lpstr>Poppins Medium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CHARITHREDDY GOPAVARAM</dc:creator>
  <cp:lastModifiedBy>CHARITHREDDY GOPAVARAM</cp:lastModifiedBy>
  <cp:revision>25</cp:revision>
  <dcterms:created xsi:type="dcterms:W3CDTF">2024-04-22T22:15:39Z</dcterms:created>
  <dcterms:modified xsi:type="dcterms:W3CDTF">2024-04-23T22:42:24Z</dcterms:modified>
</cp:coreProperties>
</file>

<file path=docProps/thumbnail.jpeg>
</file>